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League Spartan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E83DE28-B30A-4D02-9093-7D26AD003D1F}">
  <a:tblStyle styleId="{6E83DE28-B30A-4D02-9093-7D26AD003D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font" Target="fonts/LeagueSpartan-bold.fntdata"/><Relationship Id="rId8" Type="http://schemas.openxmlformats.org/officeDocument/2006/relationships/slide" Target="slides/slide2.xml"/><Relationship Id="rId3" Type="http://schemas.openxmlformats.org/officeDocument/2006/relationships/presProps" Target="presProps.xml"/><Relationship Id="rId21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font" Target="fonts/LeagueSpartan-regular.fntdata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16" Type="http://schemas.openxmlformats.org/officeDocument/2006/relationships/slide" Target="slides/slide10.xml"/><Relationship Id="rId20" Type="http://schemas.openxmlformats.org/officeDocument/2006/relationships/customXml" Target="../customXml/item2.xml"/><Relationship Id="rId11" Type="http://schemas.openxmlformats.org/officeDocument/2006/relationships/slide" Target="slides/slide5.xml"/><Relationship Id="rId1" Type="http://schemas.openxmlformats.org/officeDocument/2006/relationships/theme" Target="theme/theme2.xml"/><Relationship Id="rId6" Type="http://schemas.openxmlformats.org/officeDocument/2006/relationships/notesMaster" Target="notesMasters/notesMaster1.xml"/><Relationship Id="rId15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9" Type="http://schemas.openxmlformats.org/officeDocument/2006/relationships/customXml" Target="../customXml/item1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energy.maryland.gov/transportation/Pages/MediumandHeavyDutyGrant.aspx" TargetMode="External"/><Relationship Id="rId3" Type="http://schemas.openxmlformats.org/officeDocument/2006/relationships/hyperlink" Target="https://mdmea.my.site.com/MEAPrograms/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f10e45247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f10e45247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839dd4a6a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839dd4a6a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effc77d0f1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effc77d0f1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909f8b206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7909f8b206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Link to webpage to show where things are during webinar: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https://energy.maryland.gov/transportation/Pages/MediumandHeavyDutyGrant.aspx</a:t>
            </a:r>
            <a:r>
              <a:rPr lang="en"/>
              <a:t>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Utilizing new portal!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https://mdmea.my.site.com/MEAPrograms/</a:t>
            </a:r>
            <a:r>
              <a:rPr lang="en"/>
              <a:t>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Statewide </a:t>
            </a:r>
            <a:r>
              <a:rPr lang="en"/>
              <a:t>competitive</a:t>
            </a:r>
            <a:r>
              <a:rPr lang="en"/>
              <a:t> </a:t>
            </a:r>
            <a:r>
              <a:rPr lang="en"/>
              <a:t>process</a:t>
            </a:r>
            <a:r>
              <a:rPr lang="en"/>
              <a:t> – once deadline is reached, we start evaluating </a:t>
            </a:r>
            <a:r>
              <a:rPr lang="en"/>
              <a:t>applications</a:t>
            </a:r>
            <a:r>
              <a:rPr lang="en"/>
              <a:t> received and will determine which projects will get funded.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77971c2e3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477971c2e3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NEVs: neighborhood electric vehicles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LSVs: low-speed vehicles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Purchase orders being dated after grant agreement: vehicles can’t be purchased before, during, or after the application process and Commitment Letter. MEA will communicate with grantees when it’s time to order vehicles.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Vehicles purchased for resale: minimum of 3 years is </a:t>
            </a:r>
            <a:r>
              <a:rPr lang="en"/>
              <a:t>required</a:t>
            </a:r>
            <a:r>
              <a:rPr lang="en"/>
              <a:t> for reporting, therefore, vehicles must be domiciled/operated in the state during this time or risk having to return funds.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Vehicles already funded (or expecting funding) under VW Trust Fund or other state programs: Vehicles can’t </a:t>
            </a:r>
            <a:r>
              <a:rPr lang="en"/>
              <a:t>receive</a:t>
            </a:r>
            <a:r>
              <a:rPr lang="en"/>
              <a:t> funding if </a:t>
            </a:r>
            <a:r>
              <a:rPr lang="en"/>
              <a:t>already</a:t>
            </a:r>
            <a:r>
              <a:rPr lang="en"/>
              <a:t> awarded funds through other State programs (i.e., needs to be new vehicles for this round of funding).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effc77d0f1_4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effc77d0f1_4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$/MTCO2e: dollar per metric ton of co2 equivalent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AEB: automatic emergency braking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ADAS: advanced driver assistance systems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effc77d0f1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effc77d0f1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ef3535044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ef3535044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79bbad93c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79bbad93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Passing to Pratiksha!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f118fc8642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f118fc8642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1154550" y="-125850"/>
            <a:ext cx="22629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2366100" y="1085919"/>
            <a:ext cx="2925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270600" y="95319"/>
            <a:ext cx="2925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>
              <a:spcBef>
                <a:spcPts val="300"/>
              </a:spcBef>
              <a:spcAft>
                <a:spcPts val="0"/>
              </a:spcAft>
              <a:buSzPts val="1600"/>
              <a:buChar char="•"/>
              <a:defRPr/>
            </a:lvl1pPr>
            <a:lvl2pPr indent="-317500" lvl="1" marL="914400">
              <a:spcBef>
                <a:spcPts val="300"/>
              </a:spcBef>
              <a:spcAft>
                <a:spcPts val="0"/>
              </a:spcAft>
              <a:buSzPts val="1400"/>
              <a:buChar char="–"/>
              <a:defRPr/>
            </a:lvl2pPr>
            <a:lvl3pPr indent="-304800" lvl="2" marL="1371600">
              <a:spcBef>
                <a:spcPts val="200"/>
              </a:spcBef>
              <a:spcAft>
                <a:spcPts val="0"/>
              </a:spcAft>
              <a:buSzPts val="1200"/>
              <a:buChar char="•"/>
              <a:defRPr/>
            </a:lvl3pPr>
            <a:lvl4pPr indent="-292100" lvl="3" marL="1828800">
              <a:spcBef>
                <a:spcPts val="200"/>
              </a:spcBef>
              <a:spcAft>
                <a:spcPts val="0"/>
              </a:spcAft>
              <a:buSzPts val="1000"/>
              <a:buChar char="–"/>
              <a:defRPr/>
            </a:lvl4pPr>
            <a:lvl5pPr indent="-292100" lvl="4" marL="2286000">
              <a:spcBef>
                <a:spcPts val="200"/>
              </a:spcBef>
              <a:spcAft>
                <a:spcPts val="0"/>
              </a:spcAft>
              <a:buSzPts val="1000"/>
              <a:buChar char="»"/>
              <a:defRPr/>
            </a:lvl5pPr>
            <a:lvl6pPr indent="-292100" lvl="5" marL="2743200"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6pPr>
            <a:lvl7pPr indent="-292100" lvl="6" marL="3200400"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7pPr>
            <a:lvl8pPr indent="-292100" lvl="7" marL="3657600"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8pPr>
            <a:lvl9pPr indent="-292100" lvl="8" marL="4114800"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61156" y="2203450"/>
            <a:ext cx="38862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61156" y="1453357"/>
            <a:ext cx="38862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2286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23241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228600" y="767556"/>
            <a:ext cx="20202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228600" y="1087438"/>
            <a:ext cx="20202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2322513" y="767556"/>
            <a:ext cx="20208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2322513" y="1087438"/>
            <a:ext cx="20208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228600" y="136525"/>
            <a:ext cx="15042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1787525" y="136525"/>
            <a:ext cx="2556000" cy="29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indent="-3048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228600" y="717550"/>
            <a:ext cx="1504200" cy="23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96144" y="2683669"/>
            <a:ext cx="27432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marR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marR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2100" lvl="3" marL="18288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2100" lvl="4" marL="22860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2100" lvl="5" marL="27432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2100" lvl="6" marL="32004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2100" lvl="7" marL="36576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2100" lvl="8" marL="41148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>
    <mc:Choice Requires="p14">
      <p:transition spd="slow" p14:dur="13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egov.maryland.gov/BusinessExpress/EntitySearch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03000" y="83950"/>
            <a:ext cx="8942700" cy="23430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FY26 MEDIUM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-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DUTY AND HEAVY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-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DUTY ZERO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-</a:t>
            </a: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EMISSION VEHICLE (MHD ZEV) </a:t>
            </a:r>
            <a:endParaRPr b="1" sz="3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" sz="3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GRANT PROGRAM</a:t>
            </a:r>
            <a:endParaRPr b="1" sz="3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103000" y="3480450"/>
            <a:ext cx="8520600" cy="8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Natalie Buscemi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Transportation Program Manager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Maryland Clean Cities and Communities Coalition Director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90" name="Google Shape;90;p14"/>
          <p:cNvPicPr preferRelativeResize="0"/>
          <p:nvPr/>
        </p:nvPicPr>
        <p:blipFill rotWithShape="1">
          <a:blip r:embed="rId3">
            <a:alphaModFix/>
          </a:blip>
          <a:srcRect b="10480" l="8766" r="8534" t="10661"/>
          <a:stretch/>
        </p:blipFill>
        <p:spPr>
          <a:xfrm>
            <a:off x="3766826" y="2141900"/>
            <a:ext cx="1610351" cy="153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3"/>
          <p:cNvSpPr txBox="1"/>
          <p:nvPr>
            <p:ph type="title"/>
          </p:nvPr>
        </p:nvSpPr>
        <p:spPr>
          <a:xfrm>
            <a:off x="311700" y="10097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FY26 MEDIUM-DUTY AND HEAVY-DUTY ZERO-EMISSION VEHICLE (MHD ZEV) GRANT PROGRAM OVERVIEW </a:t>
            </a:r>
            <a:endParaRPr b="1" sz="18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05" name="Google Shape;205;p23"/>
          <p:cNvSpPr txBox="1"/>
          <p:nvPr>
            <p:ph idx="1" type="body"/>
          </p:nvPr>
        </p:nvSpPr>
        <p:spPr>
          <a:xfrm>
            <a:off x="398600" y="955687"/>
            <a:ext cx="8669700" cy="30570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-257809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Grant covers </a:t>
            </a:r>
            <a:r>
              <a:rPr b="1"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up to 75% of the incremental cost </a:t>
            </a: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between an eligible ZEV and a comparable conventional vehicle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257809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Grants are paid in arrears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257809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Project completion deadline: 24 months from grant agreement execution date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257809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b="1"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Eligibility:</a:t>
            </a: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Fleet companies, organizations, local governments, construction companies, and more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–"/>
            </a:pPr>
            <a:r>
              <a:rPr b="1"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Eligible Vehicles:</a:t>
            </a: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Class 3-8 vehicles with GVWR </a:t>
            </a: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≥ 10,000 lbs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–"/>
            </a:pPr>
            <a:r>
              <a:rPr b="1"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Statewide competitive</a:t>
            </a: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application process.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–"/>
            </a:pPr>
            <a:r>
              <a:rPr b="1"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Application:</a:t>
            </a: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Apply through MEA's new MyMEA online application portal.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–"/>
            </a:pPr>
            <a:r>
              <a:rPr b="1"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Application Deadline:</a:t>
            </a: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" sz="1360">
                <a:solidFill>
                  <a:schemeClr val="lt1"/>
                </a:solidFill>
                <a:highlight>
                  <a:srgbClr val="45818E"/>
                </a:highlight>
                <a:latin typeface="League Spartan"/>
                <a:ea typeface="League Spartan"/>
                <a:cs typeface="League Spartan"/>
                <a:sym typeface="League Spartan"/>
              </a:rPr>
              <a:t>October 30, 2025, at 3:00 PM ET</a:t>
            </a:r>
            <a:endParaRPr sz="1360">
              <a:solidFill>
                <a:schemeClr val="lt1"/>
              </a:solidFill>
              <a:highlight>
                <a:srgbClr val="45818E"/>
              </a:highlight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13716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770"/>
              <a:buNone/>
            </a:pPr>
            <a:r>
              <a:rPr b="1" lang="en" sz="136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Areas of Interest &amp; </a:t>
            </a:r>
            <a:r>
              <a:rPr b="1" lang="en" sz="136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Funding Caps:</a:t>
            </a:r>
            <a:endParaRPr b="1" sz="136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AOI 1 (On-road): $8M for AOI 1, capped at to $2.5M per applicant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AOI 2 (Off-road): $2M for AOI 2, capped at to $375k per applicant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13716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SzPts val="770"/>
              <a:buNone/>
            </a:pPr>
            <a:r>
              <a:rPr b="1" lang="en" sz="136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Reporting:</a:t>
            </a:r>
            <a:endParaRPr b="1" sz="136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Progress updates prior to delivery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Quarterly reports for 3 years post-delivery (e.g., VMT, energy use, VINs)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2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206" name="Google Shape;20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3277" y="3667139"/>
            <a:ext cx="636061" cy="6360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3277" y="2876375"/>
            <a:ext cx="636061" cy="636061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3"/>
          <p:cNvSpPr/>
          <p:nvPr/>
        </p:nvSpPr>
        <p:spPr>
          <a:xfrm rot="-5400000">
            <a:off x="-563375" y="1558425"/>
            <a:ext cx="1836900" cy="39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KEY FEATURES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3738" y="211000"/>
            <a:ext cx="462675" cy="46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AGENDA</a:t>
            </a:r>
            <a:endParaRPr b="1" sz="30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pSp>
        <p:nvGrpSpPr>
          <p:cNvPr id="96" name="Google Shape;96;p15"/>
          <p:cNvGrpSpPr/>
          <p:nvPr/>
        </p:nvGrpSpPr>
        <p:grpSpPr>
          <a:xfrm>
            <a:off x="2199409" y="930947"/>
            <a:ext cx="2730221" cy="3306091"/>
            <a:chOff x="1460713" y="1171578"/>
            <a:chExt cx="2808002" cy="3564519"/>
          </a:xfrm>
        </p:grpSpPr>
        <p:sp>
          <p:nvSpPr>
            <p:cNvPr id="97" name="Google Shape;97;p15"/>
            <p:cNvSpPr/>
            <p:nvPr/>
          </p:nvSpPr>
          <p:spPr>
            <a:xfrm>
              <a:off x="1873091" y="1657220"/>
              <a:ext cx="1133034" cy="381725"/>
            </a:xfrm>
            <a:custGeom>
              <a:rect b="b" l="l" r="r" t="t"/>
              <a:pathLst>
                <a:path extrusionOk="0" fill="none" h="4559" w="13532">
                  <a:moveTo>
                    <a:pt x="0" y="4558"/>
                  </a:moveTo>
                  <a:lnTo>
                    <a:pt x="4538" y="0"/>
                  </a:lnTo>
                  <a:lnTo>
                    <a:pt x="1353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miter lim="2034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1873091" y="3986295"/>
              <a:ext cx="1162005" cy="381725"/>
            </a:xfrm>
            <a:custGeom>
              <a:rect b="b" l="l" r="r" t="t"/>
              <a:pathLst>
                <a:path extrusionOk="0" fill="none" h="4559" w="13878">
                  <a:moveTo>
                    <a:pt x="0" y="1"/>
                  </a:moveTo>
                  <a:lnTo>
                    <a:pt x="4538" y="4559"/>
                  </a:lnTo>
                  <a:lnTo>
                    <a:pt x="13878" y="4559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miter lim="2034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2450672" y="3384852"/>
              <a:ext cx="579328" cy="86995"/>
            </a:xfrm>
            <a:custGeom>
              <a:rect b="b" l="l" r="r" t="t"/>
              <a:pathLst>
                <a:path extrusionOk="0" fill="none" h="1039" w="6919">
                  <a:moveTo>
                    <a:pt x="0" y="1"/>
                  </a:moveTo>
                  <a:lnTo>
                    <a:pt x="2951" y="1039"/>
                  </a:lnTo>
                  <a:lnTo>
                    <a:pt x="6919" y="1039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miter lim="2034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2450672" y="2563614"/>
              <a:ext cx="579328" cy="88670"/>
            </a:xfrm>
            <a:custGeom>
              <a:rect b="b" l="l" r="r" t="t"/>
              <a:pathLst>
                <a:path extrusionOk="0" fill="none" h="1059" w="6919">
                  <a:moveTo>
                    <a:pt x="0" y="1059"/>
                  </a:moveTo>
                  <a:lnTo>
                    <a:pt x="2951" y="1"/>
                  </a:lnTo>
                  <a:lnTo>
                    <a:pt x="6919" y="1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miter lim="2034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1460713" y="3703450"/>
              <a:ext cx="780447" cy="405588"/>
            </a:xfrm>
            <a:custGeom>
              <a:rect b="b" l="l" r="r" t="t"/>
              <a:pathLst>
                <a:path extrusionOk="0" h="4844" w="9321">
                  <a:moveTo>
                    <a:pt x="8344" y="1"/>
                  </a:moveTo>
                  <a:cubicBezTo>
                    <a:pt x="6146" y="2219"/>
                    <a:pt x="3134" y="3460"/>
                    <a:pt x="1" y="3460"/>
                  </a:cubicBezTo>
                  <a:lnTo>
                    <a:pt x="1" y="4844"/>
                  </a:lnTo>
                  <a:cubicBezTo>
                    <a:pt x="1140" y="4844"/>
                    <a:pt x="2300" y="4681"/>
                    <a:pt x="3419" y="4396"/>
                  </a:cubicBezTo>
                  <a:cubicBezTo>
                    <a:pt x="5658" y="3786"/>
                    <a:pt x="7693" y="2606"/>
                    <a:pt x="9320" y="978"/>
                  </a:cubicBezTo>
                  <a:close/>
                </a:path>
              </a:pathLst>
            </a:custGeom>
            <a:solidFill>
              <a:srgbClr val="FD8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5"/>
            <p:cNvSpPr/>
            <p:nvPr/>
          </p:nvSpPr>
          <p:spPr>
            <a:xfrm>
              <a:off x="1748666" y="3854250"/>
              <a:ext cx="257386" cy="233523"/>
            </a:xfrm>
            <a:custGeom>
              <a:rect b="b" l="l" r="r" t="t"/>
              <a:pathLst>
                <a:path extrusionOk="0" h="2789" w="3074">
                  <a:moveTo>
                    <a:pt x="1527" y="1"/>
                  </a:moveTo>
                  <a:cubicBezTo>
                    <a:pt x="1166" y="1"/>
                    <a:pt x="804" y="133"/>
                    <a:pt x="530" y="398"/>
                  </a:cubicBezTo>
                  <a:cubicBezTo>
                    <a:pt x="1" y="947"/>
                    <a:pt x="1" y="1842"/>
                    <a:pt x="530" y="2392"/>
                  </a:cubicBezTo>
                  <a:cubicBezTo>
                    <a:pt x="804" y="2656"/>
                    <a:pt x="1166" y="2789"/>
                    <a:pt x="1527" y="2789"/>
                  </a:cubicBezTo>
                  <a:cubicBezTo>
                    <a:pt x="1888" y="2789"/>
                    <a:pt x="2249" y="2656"/>
                    <a:pt x="2524" y="2392"/>
                  </a:cubicBezTo>
                  <a:cubicBezTo>
                    <a:pt x="3073" y="1842"/>
                    <a:pt x="3073" y="947"/>
                    <a:pt x="2524" y="398"/>
                  </a:cubicBezTo>
                  <a:cubicBezTo>
                    <a:pt x="2249" y="133"/>
                    <a:pt x="1888" y="1"/>
                    <a:pt x="15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1815149" y="3909681"/>
              <a:ext cx="124423" cy="124423"/>
            </a:xfrm>
            <a:custGeom>
              <a:rect b="b" l="l" r="r" t="t"/>
              <a:pathLst>
                <a:path extrusionOk="0" h="1486" w="1486">
                  <a:moveTo>
                    <a:pt x="1486" y="733"/>
                  </a:moveTo>
                  <a:cubicBezTo>
                    <a:pt x="1486" y="1140"/>
                    <a:pt x="1140" y="1486"/>
                    <a:pt x="733" y="1486"/>
                  </a:cubicBezTo>
                  <a:cubicBezTo>
                    <a:pt x="326" y="1486"/>
                    <a:pt x="0" y="1140"/>
                    <a:pt x="0" y="733"/>
                  </a:cubicBezTo>
                  <a:cubicBezTo>
                    <a:pt x="0" y="326"/>
                    <a:pt x="326" y="0"/>
                    <a:pt x="733" y="0"/>
                  </a:cubicBezTo>
                  <a:cubicBezTo>
                    <a:pt x="1140" y="0"/>
                    <a:pt x="1486" y="326"/>
                    <a:pt x="1486" y="733"/>
                  </a:cubicBezTo>
                  <a:close/>
                </a:path>
              </a:pathLst>
            </a:custGeom>
            <a:solidFill>
              <a:srgbClr val="FD8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5"/>
            <p:cNvSpPr/>
            <p:nvPr/>
          </p:nvSpPr>
          <p:spPr>
            <a:xfrm>
              <a:off x="1460713" y="1899121"/>
              <a:ext cx="780447" cy="405588"/>
            </a:xfrm>
            <a:custGeom>
              <a:rect b="b" l="l" r="r" t="t"/>
              <a:pathLst>
                <a:path extrusionOk="0" h="4844" w="9321">
                  <a:moveTo>
                    <a:pt x="6594" y="1771"/>
                  </a:moveTo>
                  <a:cubicBezTo>
                    <a:pt x="5597" y="1181"/>
                    <a:pt x="4518" y="733"/>
                    <a:pt x="3419" y="448"/>
                  </a:cubicBezTo>
                  <a:cubicBezTo>
                    <a:pt x="2300" y="143"/>
                    <a:pt x="1140" y="1"/>
                    <a:pt x="1" y="1"/>
                  </a:cubicBezTo>
                  <a:lnTo>
                    <a:pt x="1" y="1384"/>
                  </a:lnTo>
                  <a:cubicBezTo>
                    <a:pt x="3134" y="1384"/>
                    <a:pt x="6146" y="2626"/>
                    <a:pt x="8344" y="4844"/>
                  </a:cubicBezTo>
                  <a:lnTo>
                    <a:pt x="9320" y="3867"/>
                  </a:lnTo>
                  <a:cubicBezTo>
                    <a:pt x="8506" y="3053"/>
                    <a:pt x="7591" y="2341"/>
                    <a:pt x="6594" y="1771"/>
                  </a:cubicBezTo>
                  <a:close/>
                </a:path>
              </a:pathLst>
            </a:custGeom>
            <a:solidFill>
              <a:srgbClr val="81E5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1748666" y="1920891"/>
              <a:ext cx="257386" cy="234360"/>
            </a:xfrm>
            <a:custGeom>
              <a:rect b="b" l="l" r="r" t="t"/>
              <a:pathLst>
                <a:path extrusionOk="0" h="2799" w="3074">
                  <a:moveTo>
                    <a:pt x="1527" y="0"/>
                  </a:moveTo>
                  <a:cubicBezTo>
                    <a:pt x="1166" y="0"/>
                    <a:pt x="804" y="138"/>
                    <a:pt x="530" y="412"/>
                  </a:cubicBezTo>
                  <a:cubicBezTo>
                    <a:pt x="1" y="941"/>
                    <a:pt x="1" y="1837"/>
                    <a:pt x="530" y="2386"/>
                  </a:cubicBezTo>
                  <a:cubicBezTo>
                    <a:pt x="804" y="2661"/>
                    <a:pt x="1166" y="2798"/>
                    <a:pt x="1527" y="2798"/>
                  </a:cubicBezTo>
                  <a:cubicBezTo>
                    <a:pt x="1888" y="2798"/>
                    <a:pt x="2249" y="2661"/>
                    <a:pt x="2524" y="2386"/>
                  </a:cubicBezTo>
                  <a:cubicBezTo>
                    <a:pt x="3073" y="1837"/>
                    <a:pt x="3073" y="941"/>
                    <a:pt x="2524" y="412"/>
                  </a:cubicBezTo>
                  <a:cubicBezTo>
                    <a:pt x="2249" y="138"/>
                    <a:pt x="1888" y="0"/>
                    <a:pt x="15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5"/>
            <p:cNvSpPr/>
            <p:nvPr/>
          </p:nvSpPr>
          <p:spPr>
            <a:xfrm>
              <a:off x="1815149" y="1975819"/>
              <a:ext cx="124423" cy="124423"/>
            </a:xfrm>
            <a:custGeom>
              <a:rect b="b" l="l" r="r" t="t"/>
              <a:pathLst>
                <a:path extrusionOk="0" h="1486" w="1486">
                  <a:moveTo>
                    <a:pt x="1486" y="733"/>
                  </a:moveTo>
                  <a:cubicBezTo>
                    <a:pt x="1486" y="1140"/>
                    <a:pt x="1140" y="1486"/>
                    <a:pt x="733" y="1486"/>
                  </a:cubicBezTo>
                  <a:cubicBezTo>
                    <a:pt x="326" y="1486"/>
                    <a:pt x="0" y="1140"/>
                    <a:pt x="0" y="733"/>
                  </a:cubicBezTo>
                  <a:cubicBezTo>
                    <a:pt x="0" y="326"/>
                    <a:pt x="326" y="0"/>
                    <a:pt x="733" y="0"/>
                  </a:cubicBezTo>
                  <a:cubicBezTo>
                    <a:pt x="1140" y="0"/>
                    <a:pt x="1486" y="326"/>
                    <a:pt x="1486" y="733"/>
                  </a:cubicBezTo>
                  <a:close/>
                </a:path>
              </a:pathLst>
            </a:custGeom>
            <a:solidFill>
              <a:srgbClr val="81E5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5"/>
            <p:cNvSpPr/>
            <p:nvPr/>
          </p:nvSpPr>
          <p:spPr>
            <a:xfrm>
              <a:off x="2159286" y="3003204"/>
              <a:ext cx="405588" cy="782122"/>
            </a:xfrm>
            <a:custGeom>
              <a:rect b="b" l="l" r="r" t="t"/>
              <a:pathLst>
                <a:path extrusionOk="0" h="9341" w="4844">
                  <a:moveTo>
                    <a:pt x="3460" y="1"/>
                  </a:moveTo>
                  <a:cubicBezTo>
                    <a:pt x="3460" y="1038"/>
                    <a:pt x="3338" y="2056"/>
                    <a:pt x="3073" y="3053"/>
                  </a:cubicBezTo>
                  <a:cubicBezTo>
                    <a:pt x="2809" y="4070"/>
                    <a:pt x="2402" y="5027"/>
                    <a:pt x="1873" y="5922"/>
                  </a:cubicBezTo>
                  <a:cubicBezTo>
                    <a:pt x="1364" y="6817"/>
                    <a:pt x="733" y="7631"/>
                    <a:pt x="1" y="8364"/>
                  </a:cubicBezTo>
                  <a:lnTo>
                    <a:pt x="977" y="9341"/>
                  </a:lnTo>
                  <a:cubicBezTo>
                    <a:pt x="2626" y="7692"/>
                    <a:pt x="3786" y="5658"/>
                    <a:pt x="4396" y="3419"/>
                  </a:cubicBezTo>
                  <a:cubicBezTo>
                    <a:pt x="4701" y="2300"/>
                    <a:pt x="4844" y="1161"/>
                    <a:pt x="4844" y="1"/>
                  </a:cubicBezTo>
                  <a:close/>
                </a:path>
              </a:pathLst>
            </a:custGeom>
            <a:solidFill>
              <a:srgbClr val="03C8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5"/>
            <p:cNvSpPr/>
            <p:nvPr/>
          </p:nvSpPr>
          <p:spPr>
            <a:xfrm>
              <a:off x="2314357" y="3272652"/>
              <a:ext cx="252195" cy="234779"/>
            </a:xfrm>
            <a:custGeom>
              <a:rect b="b" l="l" r="r" t="t"/>
              <a:pathLst>
                <a:path extrusionOk="0" h="2804" w="3012">
                  <a:moveTo>
                    <a:pt x="1500" y="1"/>
                  </a:moveTo>
                  <a:cubicBezTo>
                    <a:pt x="1428" y="1"/>
                    <a:pt x="1355" y="6"/>
                    <a:pt x="1282" y="18"/>
                  </a:cubicBezTo>
                  <a:cubicBezTo>
                    <a:pt x="509" y="161"/>
                    <a:pt x="0" y="873"/>
                    <a:pt x="123" y="1626"/>
                  </a:cubicBezTo>
                  <a:cubicBezTo>
                    <a:pt x="232" y="2322"/>
                    <a:pt x="821" y="2804"/>
                    <a:pt x="1501" y="2804"/>
                  </a:cubicBezTo>
                  <a:cubicBezTo>
                    <a:pt x="1577" y="2804"/>
                    <a:pt x="1653" y="2798"/>
                    <a:pt x="1730" y="2785"/>
                  </a:cubicBezTo>
                  <a:cubicBezTo>
                    <a:pt x="2483" y="2663"/>
                    <a:pt x="3012" y="1951"/>
                    <a:pt x="2890" y="1178"/>
                  </a:cubicBezTo>
                  <a:cubicBezTo>
                    <a:pt x="2780" y="498"/>
                    <a:pt x="2171" y="1"/>
                    <a:pt x="15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2377407" y="3328668"/>
              <a:ext cx="124423" cy="124423"/>
            </a:xfrm>
            <a:custGeom>
              <a:rect b="b" l="l" r="r" t="t"/>
              <a:pathLst>
                <a:path extrusionOk="0" h="1486" w="1486">
                  <a:moveTo>
                    <a:pt x="1486" y="753"/>
                  </a:moveTo>
                  <a:cubicBezTo>
                    <a:pt x="1486" y="1160"/>
                    <a:pt x="1160" y="1486"/>
                    <a:pt x="753" y="1486"/>
                  </a:cubicBezTo>
                  <a:cubicBezTo>
                    <a:pt x="346" y="1486"/>
                    <a:pt x="0" y="1160"/>
                    <a:pt x="0" y="753"/>
                  </a:cubicBezTo>
                  <a:cubicBezTo>
                    <a:pt x="0" y="346"/>
                    <a:pt x="346" y="0"/>
                    <a:pt x="753" y="0"/>
                  </a:cubicBezTo>
                  <a:cubicBezTo>
                    <a:pt x="1160" y="0"/>
                    <a:pt x="1486" y="346"/>
                    <a:pt x="1486" y="753"/>
                  </a:cubicBezTo>
                  <a:close/>
                </a:path>
              </a:pathLst>
            </a:custGeom>
            <a:solidFill>
              <a:srgbClr val="03C8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5"/>
            <p:cNvSpPr/>
            <p:nvPr/>
          </p:nvSpPr>
          <p:spPr>
            <a:xfrm>
              <a:off x="2159286" y="2222826"/>
              <a:ext cx="405588" cy="780447"/>
            </a:xfrm>
            <a:custGeom>
              <a:rect b="b" l="l" r="r" t="t"/>
              <a:pathLst>
                <a:path extrusionOk="0" h="9321" w="4844">
                  <a:moveTo>
                    <a:pt x="4396" y="5902"/>
                  </a:moveTo>
                  <a:cubicBezTo>
                    <a:pt x="3806" y="3664"/>
                    <a:pt x="2626" y="1629"/>
                    <a:pt x="977" y="1"/>
                  </a:cubicBezTo>
                  <a:lnTo>
                    <a:pt x="1" y="978"/>
                  </a:lnTo>
                  <a:cubicBezTo>
                    <a:pt x="733" y="1710"/>
                    <a:pt x="1364" y="2524"/>
                    <a:pt x="1873" y="3420"/>
                  </a:cubicBezTo>
                  <a:cubicBezTo>
                    <a:pt x="2402" y="4315"/>
                    <a:pt x="2788" y="5271"/>
                    <a:pt x="3073" y="6268"/>
                  </a:cubicBezTo>
                  <a:cubicBezTo>
                    <a:pt x="3338" y="7265"/>
                    <a:pt x="3460" y="8283"/>
                    <a:pt x="3460" y="9321"/>
                  </a:cubicBezTo>
                  <a:lnTo>
                    <a:pt x="4844" y="9321"/>
                  </a:lnTo>
                  <a:cubicBezTo>
                    <a:pt x="4844" y="8161"/>
                    <a:pt x="4701" y="7021"/>
                    <a:pt x="4396" y="5902"/>
                  </a:cubicBezTo>
                  <a:close/>
                </a:path>
              </a:pathLst>
            </a:custGeom>
            <a:solidFill>
              <a:srgbClr val="59B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2333113" y="2519320"/>
              <a:ext cx="233439" cy="233523"/>
            </a:xfrm>
            <a:custGeom>
              <a:rect b="b" l="l" r="r" t="t"/>
              <a:pathLst>
                <a:path extrusionOk="0" h="2789" w="2788">
                  <a:moveTo>
                    <a:pt x="1404" y="1"/>
                  </a:moveTo>
                  <a:cubicBezTo>
                    <a:pt x="631" y="1"/>
                    <a:pt x="0" y="631"/>
                    <a:pt x="0" y="1405"/>
                  </a:cubicBezTo>
                  <a:cubicBezTo>
                    <a:pt x="0" y="2158"/>
                    <a:pt x="631" y="2788"/>
                    <a:pt x="1404" y="2788"/>
                  </a:cubicBezTo>
                  <a:cubicBezTo>
                    <a:pt x="2178" y="2788"/>
                    <a:pt x="2788" y="2158"/>
                    <a:pt x="2788" y="1405"/>
                  </a:cubicBezTo>
                  <a:cubicBezTo>
                    <a:pt x="2788" y="631"/>
                    <a:pt x="2178" y="1"/>
                    <a:pt x="14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2387622" y="2573829"/>
              <a:ext cx="124423" cy="124507"/>
            </a:xfrm>
            <a:custGeom>
              <a:rect b="b" l="l" r="r" t="t"/>
              <a:pathLst>
                <a:path extrusionOk="0" h="1487" w="1486">
                  <a:moveTo>
                    <a:pt x="1486" y="754"/>
                  </a:moveTo>
                  <a:cubicBezTo>
                    <a:pt x="1486" y="1161"/>
                    <a:pt x="1160" y="1486"/>
                    <a:pt x="753" y="1486"/>
                  </a:cubicBezTo>
                  <a:cubicBezTo>
                    <a:pt x="326" y="1486"/>
                    <a:pt x="0" y="1161"/>
                    <a:pt x="0" y="754"/>
                  </a:cubicBezTo>
                  <a:cubicBezTo>
                    <a:pt x="0" y="326"/>
                    <a:pt x="326" y="1"/>
                    <a:pt x="753" y="1"/>
                  </a:cubicBezTo>
                  <a:cubicBezTo>
                    <a:pt x="1160" y="1"/>
                    <a:pt x="1486" y="326"/>
                    <a:pt x="1486" y="754"/>
                  </a:cubicBezTo>
                  <a:close/>
                </a:path>
              </a:pathLst>
            </a:custGeom>
            <a:solidFill>
              <a:srgbClr val="59B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3370715" y="1171578"/>
              <a:ext cx="851953" cy="852036"/>
            </a:xfrm>
            <a:custGeom>
              <a:rect b="b" l="l" r="r" t="t"/>
              <a:pathLst>
                <a:path extrusionOk="0" h="10176" w="10175">
                  <a:moveTo>
                    <a:pt x="5820" y="10175"/>
                  </a:moveTo>
                  <a:cubicBezTo>
                    <a:pt x="1954" y="10175"/>
                    <a:pt x="1" y="5475"/>
                    <a:pt x="2748" y="2748"/>
                  </a:cubicBezTo>
                  <a:cubicBezTo>
                    <a:pt x="5495" y="1"/>
                    <a:pt x="10175" y="1934"/>
                    <a:pt x="10175" y="5821"/>
                  </a:cubicBezTo>
                  <a:cubicBezTo>
                    <a:pt x="10175" y="8222"/>
                    <a:pt x="8221" y="10175"/>
                    <a:pt x="5820" y="1017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5"/>
            <p:cNvSpPr/>
            <p:nvPr/>
          </p:nvSpPr>
          <p:spPr>
            <a:xfrm>
              <a:off x="3174783" y="1335189"/>
              <a:ext cx="1093932" cy="727614"/>
            </a:xfrm>
            <a:custGeom>
              <a:rect b="b" l="l" r="r" t="t"/>
              <a:pathLst>
                <a:path extrusionOk="0" h="8690" w="13065">
                  <a:moveTo>
                    <a:pt x="8343" y="82"/>
                  </a:moveTo>
                  <a:cubicBezTo>
                    <a:pt x="6532" y="0"/>
                    <a:pt x="4925" y="1201"/>
                    <a:pt x="4477" y="2951"/>
                  </a:cubicBezTo>
                  <a:cubicBezTo>
                    <a:pt x="4416" y="3175"/>
                    <a:pt x="4233" y="3338"/>
                    <a:pt x="4009" y="3338"/>
                  </a:cubicBezTo>
                  <a:lnTo>
                    <a:pt x="2035" y="3338"/>
                  </a:lnTo>
                  <a:cubicBezTo>
                    <a:pt x="1893" y="3338"/>
                    <a:pt x="1771" y="3215"/>
                    <a:pt x="1771" y="3073"/>
                  </a:cubicBezTo>
                  <a:lnTo>
                    <a:pt x="1771" y="2239"/>
                  </a:lnTo>
                  <a:cubicBezTo>
                    <a:pt x="1771" y="2137"/>
                    <a:pt x="1649" y="2096"/>
                    <a:pt x="1588" y="2157"/>
                  </a:cubicBezTo>
                  <a:lnTo>
                    <a:pt x="123" y="3602"/>
                  </a:lnTo>
                  <a:cubicBezTo>
                    <a:pt x="0" y="3745"/>
                    <a:pt x="0" y="3968"/>
                    <a:pt x="123" y="4111"/>
                  </a:cubicBezTo>
                  <a:lnTo>
                    <a:pt x="1567" y="5576"/>
                  </a:lnTo>
                  <a:cubicBezTo>
                    <a:pt x="1649" y="5637"/>
                    <a:pt x="1771" y="5596"/>
                    <a:pt x="1771" y="5494"/>
                  </a:cubicBezTo>
                  <a:lnTo>
                    <a:pt x="1771" y="4660"/>
                  </a:lnTo>
                  <a:cubicBezTo>
                    <a:pt x="1771" y="4518"/>
                    <a:pt x="1873" y="4416"/>
                    <a:pt x="2015" y="4416"/>
                  </a:cubicBezTo>
                  <a:lnTo>
                    <a:pt x="3989" y="4416"/>
                  </a:lnTo>
                  <a:cubicBezTo>
                    <a:pt x="4233" y="4416"/>
                    <a:pt x="4436" y="4558"/>
                    <a:pt x="4477" y="4803"/>
                  </a:cubicBezTo>
                  <a:cubicBezTo>
                    <a:pt x="5230" y="7814"/>
                    <a:pt x="9117" y="8689"/>
                    <a:pt x="11090" y="6268"/>
                  </a:cubicBezTo>
                  <a:cubicBezTo>
                    <a:pt x="13064" y="3867"/>
                    <a:pt x="11457" y="224"/>
                    <a:pt x="8343" y="82"/>
                  </a:cubicBezTo>
                  <a:close/>
                </a:path>
              </a:pathLst>
            </a:custGeom>
            <a:solidFill>
              <a:srgbClr val="81E552"/>
            </a:solidFill>
            <a:ln>
              <a:noFill/>
            </a:ln>
            <a:effectLst>
              <a:outerShdw blurRad="28575" rotWithShape="0" algn="bl" dir="7200000" dist="19050">
                <a:srgbClr val="000000">
                  <a:alpha val="2392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5"/>
            <p:cNvSpPr/>
            <p:nvPr/>
          </p:nvSpPr>
          <p:spPr>
            <a:xfrm>
              <a:off x="3370715" y="2974233"/>
              <a:ext cx="851953" cy="852036"/>
            </a:xfrm>
            <a:custGeom>
              <a:rect b="b" l="l" r="r" t="t"/>
              <a:pathLst>
                <a:path extrusionOk="0" h="10176" w="10175">
                  <a:moveTo>
                    <a:pt x="5820" y="10175"/>
                  </a:moveTo>
                  <a:cubicBezTo>
                    <a:pt x="1954" y="10175"/>
                    <a:pt x="1" y="5495"/>
                    <a:pt x="2748" y="2748"/>
                  </a:cubicBezTo>
                  <a:cubicBezTo>
                    <a:pt x="5495" y="1"/>
                    <a:pt x="10175" y="1954"/>
                    <a:pt x="10175" y="5820"/>
                  </a:cubicBezTo>
                  <a:cubicBezTo>
                    <a:pt x="10175" y="8222"/>
                    <a:pt x="8221" y="10175"/>
                    <a:pt x="5820" y="1017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174783" y="3136086"/>
              <a:ext cx="1093932" cy="727614"/>
            </a:xfrm>
            <a:custGeom>
              <a:rect b="b" l="l" r="r" t="t"/>
              <a:pathLst>
                <a:path extrusionOk="0" h="8690" w="13065">
                  <a:moveTo>
                    <a:pt x="8343" y="82"/>
                  </a:moveTo>
                  <a:cubicBezTo>
                    <a:pt x="6532" y="1"/>
                    <a:pt x="4925" y="1222"/>
                    <a:pt x="4477" y="2972"/>
                  </a:cubicBezTo>
                  <a:cubicBezTo>
                    <a:pt x="4416" y="3196"/>
                    <a:pt x="4233" y="3338"/>
                    <a:pt x="4009" y="3338"/>
                  </a:cubicBezTo>
                  <a:lnTo>
                    <a:pt x="2035" y="3338"/>
                  </a:lnTo>
                  <a:cubicBezTo>
                    <a:pt x="1893" y="3338"/>
                    <a:pt x="1771" y="3236"/>
                    <a:pt x="1771" y="3094"/>
                  </a:cubicBezTo>
                  <a:lnTo>
                    <a:pt x="1771" y="2260"/>
                  </a:lnTo>
                  <a:cubicBezTo>
                    <a:pt x="1771" y="2158"/>
                    <a:pt x="1649" y="2117"/>
                    <a:pt x="1588" y="2178"/>
                  </a:cubicBezTo>
                  <a:lnTo>
                    <a:pt x="123" y="3623"/>
                  </a:lnTo>
                  <a:cubicBezTo>
                    <a:pt x="0" y="3765"/>
                    <a:pt x="0" y="3989"/>
                    <a:pt x="123" y="4132"/>
                  </a:cubicBezTo>
                  <a:lnTo>
                    <a:pt x="1588" y="5576"/>
                  </a:lnTo>
                  <a:cubicBezTo>
                    <a:pt x="1649" y="5658"/>
                    <a:pt x="1771" y="5597"/>
                    <a:pt x="1771" y="5495"/>
                  </a:cubicBezTo>
                  <a:lnTo>
                    <a:pt x="1771" y="4681"/>
                  </a:lnTo>
                  <a:cubicBezTo>
                    <a:pt x="1771" y="4539"/>
                    <a:pt x="1893" y="4416"/>
                    <a:pt x="2035" y="4416"/>
                  </a:cubicBezTo>
                  <a:lnTo>
                    <a:pt x="3989" y="4416"/>
                  </a:lnTo>
                  <a:cubicBezTo>
                    <a:pt x="4233" y="4416"/>
                    <a:pt x="4416" y="4579"/>
                    <a:pt x="4477" y="4803"/>
                  </a:cubicBezTo>
                  <a:cubicBezTo>
                    <a:pt x="5250" y="7835"/>
                    <a:pt x="9117" y="8690"/>
                    <a:pt x="11090" y="6289"/>
                  </a:cubicBezTo>
                  <a:cubicBezTo>
                    <a:pt x="13064" y="3867"/>
                    <a:pt x="11457" y="245"/>
                    <a:pt x="8343" y="82"/>
                  </a:cubicBezTo>
                  <a:close/>
                </a:path>
              </a:pathLst>
            </a:custGeom>
            <a:solidFill>
              <a:srgbClr val="03C8DF"/>
            </a:solidFill>
            <a:ln>
              <a:noFill/>
            </a:ln>
            <a:effectLst>
              <a:outerShdw blurRad="28575" rotWithShape="0" algn="bl" dir="10080000" dist="19050">
                <a:srgbClr val="000000">
                  <a:alpha val="2392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3370715" y="2091703"/>
              <a:ext cx="851953" cy="851953"/>
            </a:xfrm>
            <a:custGeom>
              <a:rect b="b" l="l" r="r" t="t"/>
              <a:pathLst>
                <a:path extrusionOk="0" h="10175" w="10175">
                  <a:moveTo>
                    <a:pt x="5820" y="10174"/>
                  </a:moveTo>
                  <a:cubicBezTo>
                    <a:pt x="1954" y="10174"/>
                    <a:pt x="1" y="5474"/>
                    <a:pt x="2748" y="2747"/>
                  </a:cubicBezTo>
                  <a:cubicBezTo>
                    <a:pt x="5495" y="0"/>
                    <a:pt x="10175" y="1933"/>
                    <a:pt x="10175" y="5820"/>
                  </a:cubicBezTo>
                  <a:cubicBezTo>
                    <a:pt x="10175" y="8221"/>
                    <a:pt x="8221" y="10174"/>
                    <a:pt x="5820" y="10174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3174783" y="2255231"/>
              <a:ext cx="1093932" cy="727614"/>
            </a:xfrm>
            <a:custGeom>
              <a:rect b="b" l="l" r="r" t="t"/>
              <a:pathLst>
                <a:path extrusionOk="0" h="8690" w="13065">
                  <a:moveTo>
                    <a:pt x="8343" y="82"/>
                  </a:moveTo>
                  <a:cubicBezTo>
                    <a:pt x="6532" y="1"/>
                    <a:pt x="4925" y="1201"/>
                    <a:pt x="4477" y="2951"/>
                  </a:cubicBezTo>
                  <a:cubicBezTo>
                    <a:pt x="4416" y="3175"/>
                    <a:pt x="4233" y="3338"/>
                    <a:pt x="4009" y="3338"/>
                  </a:cubicBezTo>
                  <a:lnTo>
                    <a:pt x="2035" y="3338"/>
                  </a:lnTo>
                  <a:cubicBezTo>
                    <a:pt x="1893" y="3338"/>
                    <a:pt x="1771" y="3216"/>
                    <a:pt x="1771" y="3073"/>
                  </a:cubicBezTo>
                  <a:lnTo>
                    <a:pt x="1771" y="2239"/>
                  </a:lnTo>
                  <a:cubicBezTo>
                    <a:pt x="1771" y="2137"/>
                    <a:pt x="1649" y="2097"/>
                    <a:pt x="1588" y="2158"/>
                  </a:cubicBezTo>
                  <a:lnTo>
                    <a:pt x="123" y="3602"/>
                  </a:lnTo>
                  <a:cubicBezTo>
                    <a:pt x="0" y="3745"/>
                    <a:pt x="0" y="3969"/>
                    <a:pt x="123" y="4111"/>
                  </a:cubicBezTo>
                  <a:lnTo>
                    <a:pt x="1588" y="5556"/>
                  </a:lnTo>
                  <a:cubicBezTo>
                    <a:pt x="1649" y="5637"/>
                    <a:pt x="1771" y="5576"/>
                    <a:pt x="1771" y="5474"/>
                  </a:cubicBezTo>
                  <a:lnTo>
                    <a:pt x="1771" y="4660"/>
                  </a:lnTo>
                  <a:cubicBezTo>
                    <a:pt x="1771" y="4518"/>
                    <a:pt x="1893" y="4416"/>
                    <a:pt x="2035" y="4416"/>
                  </a:cubicBezTo>
                  <a:lnTo>
                    <a:pt x="3989" y="4416"/>
                  </a:lnTo>
                  <a:cubicBezTo>
                    <a:pt x="4233" y="4416"/>
                    <a:pt x="4436" y="4559"/>
                    <a:pt x="4477" y="4783"/>
                  </a:cubicBezTo>
                  <a:cubicBezTo>
                    <a:pt x="5230" y="7814"/>
                    <a:pt x="9117" y="8689"/>
                    <a:pt x="11090" y="6268"/>
                  </a:cubicBezTo>
                  <a:cubicBezTo>
                    <a:pt x="13064" y="3867"/>
                    <a:pt x="11457" y="224"/>
                    <a:pt x="8343" y="82"/>
                  </a:cubicBezTo>
                  <a:close/>
                </a:path>
              </a:pathLst>
            </a:custGeom>
            <a:solidFill>
              <a:srgbClr val="59BD2F"/>
            </a:solidFill>
            <a:ln>
              <a:noFill/>
            </a:ln>
            <a:effectLst>
              <a:outerShdw blurRad="28575" rotWithShape="0" algn="bl" dir="8220000" dist="19050">
                <a:srgbClr val="000000">
                  <a:alpha val="2392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5"/>
            <p:cNvSpPr/>
            <p:nvPr/>
          </p:nvSpPr>
          <p:spPr>
            <a:xfrm>
              <a:off x="3370715" y="3848305"/>
              <a:ext cx="851953" cy="851953"/>
            </a:xfrm>
            <a:custGeom>
              <a:rect b="b" l="l" r="r" t="t"/>
              <a:pathLst>
                <a:path extrusionOk="0" h="10175" w="10175">
                  <a:moveTo>
                    <a:pt x="5820" y="10175"/>
                  </a:moveTo>
                  <a:cubicBezTo>
                    <a:pt x="1954" y="10175"/>
                    <a:pt x="1" y="5474"/>
                    <a:pt x="2748" y="2727"/>
                  </a:cubicBezTo>
                  <a:cubicBezTo>
                    <a:pt x="5495" y="1"/>
                    <a:pt x="10175" y="1934"/>
                    <a:pt x="10175" y="5820"/>
                  </a:cubicBezTo>
                  <a:cubicBezTo>
                    <a:pt x="10175" y="8221"/>
                    <a:pt x="8221" y="10155"/>
                    <a:pt x="5820" y="1017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>
              <a:off x="3174783" y="4010158"/>
              <a:ext cx="1093932" cy="725939"/>
            </a:xfrm>
            <a:custGeom>
              <a:rect b="b" l="l" r="r" t="t"/>
              <a:pathLst>
                <a:path extrusionOk="0" h="8670" w="13065">
                  <a:moveTo>
                    <a:pt x="8343" y="82"/>
                  </a:moveTo>
                  <a:cubicBezTo>
                    <a:pt x="6532" y="1"/>
                    <a:pt x="4925" y="1201"/>
                    <a:pt x="4477" y="2972"/>
                  </a:cubicBezTo>
                  <a:cubicBezTo>
                    <a:pt x="4416" y="3175"/>
                    <a:pt x="4233" y="3338"/>
                    <a:pt x="4009" y="3338"/>
                  </a:cubicBezTo>
                  <a:lnTo>
                    <a:pt x="2035" y="3338"/>
                  </a:lnTo>
                  <a:cubicBezTo>
                    <a:pt x="1893" y="3338"/>
                    <a:pt x="1771" y="3216"/>
                    <a:pt x="1771" y="3094"/>
                  </a:cubicBezTo>
                  <a:lnTo>
                    <a:pt x="1771" y="2259"/>
                  </a:lnTo>
                  <a:cubicBezTo>
                    <a:pt x="1771" y="2158"/>
                    <a:pt x="1649" y="2097"/>
                    <a:pt x="1588" y="2178"/>
                  </a:cubicBezTo>
                  <a:lnTo>
                    <a:pt x="123" y="3623"/>
                  </a:lnTo>
                  <a:cubicBezTo>
                    <a:pt x="0" y="3765"/>
                    <a:pt x="0" y="3989"/>
                    <a:pt x="123" y="4131"/>
                  </a:cubicBezTo>
                  <a:lnTo>
                    <a:pt x="1588" y="5576"/>
                  </a:lnTo>
                  <a:cubicBezTo>
                    <a:pt x="1649" y="5658"/>
                    <a:pt x="1771" y="5597"/>
                    <a:pt x="1771" y="5495"/>
                  </a:cubicBezTo>
                  <a:lnTo>
                    <a:pt x="1771" y="4681"/>
                  </a:lnTo>
                  <a:cubicBezTo>
                    <a:pt x="1771" y="4538"/>
                    <a:pt x="1893" y="4416"/>
                    <a:pt x="2035" y="4416"/>
                  </a:cubicBezTo>
                  <a:lnTo>
                    <a:pt x="3989" y="4416"/>
                  </a:lnTo>
                  <a:cubicBezTo>
                    <a:pt x="4233" y="4416"/>
                    <a:pt x="4436" y="4579"/>
                    <a:pt x="4477" y="4803"/>
                  </a:cubicBezTo>
                  <a:cubicBezTo>
                    <a:pt x="5250" y="7815"/>
                    <a:pt x="9117" y="8669"/>
                    <a:pt x="11090" y="6268"/>
                  </a:cubicBezTo>
                  <a:cubicBezTo>
                    <a:pt x="13064" y="3847"/>
                    <a:pt x="11457" y="225"/>
                    <a:pt x="8343" y="82"/>
                  </a:cubicBezTo>
                  <a:close/>
                </a:path>
              </a:pathLst>
            </a:custGeom>
            <a:solidFill>
              <a:srgbClr val="FD8714"/>
            </a:solidFill>
            <a:ln>
              <a:noFill/>
            </a:ln>
            <a:effectLst>
              <a:outerShdw blurRad="28575" rotWithShape="0" algn="bl" dir="15180000" dist="19050">
                <a:srgbClr val="000000">
                  <a:alpha val="2392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1" name="Google Shape;121;p15"/>
            <p:cNvGrpSpPr/>
            <p:nvPr/>
          </p:nvGrpSpPr>
          <p:grpSpPr>
            <a:xfrm>
              <a:off x="3681138" y="2401811"/>
              <a:ext cx="350431" cy="339887"/>
              <a:chOff x="3270675" y="841800"/>
              <a:chExt cx="497700" cy="482725"/>
            </a:xfrm>
          </p:grpSpPr>
          <p:sp>
            <p:nvSpPr>
              <p:cNvPr id="122" name="Google Shape;122;p15"/>
              <p:cNvSpPr/>
              <p:nvPr/>
            </p:nvSpPr>
            <p:spPr>
              <a:xfrm>
                <a:off x="3270675" y="902000"/>
                <a:ext cx="447125" cy="422525"/>
              </a:xfrm>
              <a:custGeom>
                <a:rect b="b" l="l" r="r" t="t"/>
                <a:pathLst>
                  <a:path extrusionOk="0" h="16901" w="17885">
                    <a:moveTo>
                      <a:pt x="3454" y="0"/>
                    </a:moveTo>
                    <a:cubicBezTo>
                      <a:pt x="3343" y="0"/>
                      <a:pt x="3231" y="40"/>
                      <a:pt x="3141" y="122"/>
                    </a:cubicBezTo>
                    <a:cubicBezTo>
                      <a:pt x="1160" y="1940"/>
                      <a:pt x="0" y="4548"/>
                      <a:pt x="0" y="7246"/>
                    </a:cubicBezTo>
                    <a:cubicBezTo>
                      <a:pt x="0" y="12579"/>
                      <a:pt x="4325" y="16900"/>
                      <a:pt x="9657" y="16900"/>
                    </a:cubicBezTo>
                    <a:cubicBezTo>
                      <a:pt x="10907" y="16900"/>
                      <a:pt x="12175" y="16662"/>
                      <a:pt x="13331" y="16178"/>
                    </a:cubicBezTo>
                    <a:cubicBezTo>
                      <a:pt x="15126" y="15434"/>
                      <a:pt x="16659" y="14169"/>
                      <a:pt x="17728" y="12546"/>
                    </a:cubicBezTo>
                    <a:cubicBezTo>
                      <a:pt x="17884" y="12305"/>
                      <a:pt x="17788" y="11983"/>
                      <a:pt x="17526" y="11866"/>
                    </a:cubicBezTo>
                    <a:lnTo>
                      <a:pt x="9158" y="8171"/>
                    </a:lnTo>
                    <a:cubicBezTo>
                      <a:pt x="9016" y="8108"/>
                      <a:pt x="8896" y="8005"/>
                      <a:pt x="8811" y="7876"/>
                    </a:cubicBezTo>
                    <a:lnTo>
                      <a:pt x="8405" y="7246"/>
                    </a:lnTo>
                    <a:lnTo>
                      <a:pt x="3846" y="212"/>
                    </a:lnTo>
                    <a:cubicBezTo>
                      <a:pt x="3756" y="73"/>
                      <a:pt x="3606" y="0"/>
                      <a:pt x="345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15"/>
              <p:cNvSpPr/>
              <p:nvPr/>
            </p:nvSpPr>
            <p:spPr>
              <a:xfrm>
                <a:off x="3385250" y="841800"/>
                <a:ext cx="279700" cy="220925"/>
              </a:xfrm>
              <a:custGeom>
                <a:rect b="b" l="l" r="r" t="t"/>
                <a:pathLst>
                  <a:path extrusionOk="0" h="8837" w="11188">
                    <a:moveTo>
                      <a:pt x="5070" y="0"/>
                    </a:moveTo>
                    <a:cubicBezTo>
                      <a:pt x="3434" y="0"/>
                      <a:pt x="1792" y="415"/>
                      <a:pt x="308" y="1256"/>
                    </a:cubicBezTo>
                    <a:cubicBezTo>
                      <a:pt x="76" y="1388"/>
                      <a:pt x="1" y="1690"/>
                      <a:pt x="148" y="1912"/>
                    </a:cubicBezTo>
                    <a:lnTo>
                      <a:pt x="4532" y="8676"/>
                    </a:lnTo>
                    <a:cubicBezTo>
                      <a:pt x="4601" y="8781"/>
                      <a:pt x="4714" y="8837"/>
                      <a:pt x="4828" y="8837"/>
                    </a:cubicBezTo>
                    <a:cubicBezTo>
                      <a:pt x="4919" y="8837"/>
                      <a:pt x="5010" y="8802"/>
                      <a:pt x="5081" y="8730"/>
                    </a:cubicBezTo>
                    <a:lnTo>
                      <a:pt x="10992" y="2683"/>
                    </a:lnTo>
                    <a:cubicBezTo>
                      <a:pt x="11187" y="2482"/>
                      <a:pt x="11163" y="2156"/>
                      <a:pt x="10940" y="1988"/>
                    </a:cubicBezTo>
                    <a:cubicBezTo>
                      <a:pt x="9218" y="670"/>
                      <a:pt x="7149" y="0"/>
                      <a:pt x="50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15"/>
              <p:cNvSpPr/>
              <p:nvPr/>
            </p:nvSpPr>
            <p:spPr>
              <a:xfrm>
                <a:off x="3530100" y="924750"/>
                <a:ext cx="238275" cy="250200"/>
              </a:xfrm>
              <a:custGeom>
                <a:rect b="b" l="l" r="r" t="t"/>
                <a:pathLst>
                  <a:path extrusionOk="0" h="10008" w="9531">
                    <a:moveTo>
                      <a:pt x="6350" y="1"/>
                    </a:moveTo>
                    <a:cubicBezTo>
                      <a:pt x="6230" y="1"/>
                      <a:pt x="6108" y="47"/>
                      <a:pt x="6017" y="142"/>
                    </a:cubicBezTo>
                    <a:lnTo>
                      <a:pt x="172" y="6123"/>
                    </a:lnTo>
                    <a:cubicBezTo>
                      <a:pt x="0" y="6297"/>
                      <a:pt x="57" y="6589"/>
                      <a:pt x="283" y="6689"/>
                    </a:cubicBezTo>
                    <a:lnTo>
                      <a:pt x="7706" y="9968"/>
                    </a:lnTo>
                    <a:cubicBezTo>
                      <a:pt x="7767" y="9995"/>
                      <a:pt x="7830" y="10007"/>
                      <a:pt x="7893" y="10007"/>
                    </a:cubicBezTo>
                    <a:cubicBezTo>
                      <a:pt x="8082" y="10007"/>
                      <a:pt x="8261" y="9890"/>
                      <a:pt x="8329" y="9700"/>
                    </a:cubicBezTo>
                    <a:cubicBezTo>
                      <a:pt x="9531" y="6463"/>
                      <a:pt x="8913" y="2828"/>
                      <a:pt x="6706" y="169"/>
                    </a:cubicBezTo>
                    <a:cubicBezTo>
                      <a:pt x="6615" y="57"/>
                      <a:pt x="6483" y="1"/>
                      <a:pt x="635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5" name="Google Shape;125;p15"/>
            <p:cNvGrpSpPr/>
            <p:nvPr/>
          </p:nvGrpSpPr>
          <p:grpSpPr>
            <a:xfrm>
              <a:off x="3746681" y="4200366"/>
              <a:ext cx="219345" cy="227301"/>
              <a:chOff x="3357325" y="2093500"/>
              <a:chExt cx="311525" cy="322825"/>
            </a:xfrm>
          </p:grpSpPr>
          <p:sp>
            <p:nvSpPr>
              <p:cNvPr id="126" name="Google Shape;126;p15"/>
              <p:cNvSpPr/>
              <p:nvPr/>
            </p:nvSpPr>
            <p:spPr>
              <a:xfrm>
                <a:off x="3357325" y="2210550"/>
                <a:ext cx="85700" cy="205775"/>
              </a:xfrm>
              <a:custGeom>
                <a:rect b="b" l="l" r="r" t="t"/>
                <a:pathLst>
                  <a:path extrusionOk="0" h="8231" w="3428">
                    <a:moveTo>
                      <a:pt x="566" y="1"/>
                    </a:moveTo>
                    <a:cubicBezTo>
                      <a:pt x="253" y="1"/>
                      <a:pt x="0" y="251"/>
                      <a:pt x="0" y="564"/>
                    </a:cubicBezTo>
                    <a:lnTo>
                      <a:pt x="0" y="7664"/>
                    </a:lnTo>
                    <a:cubicBezTo>
                      <a:pt x="0" y="7978"/>
                      <a:pt x="253" y="8231"/>
                      <a:pt x="566" y="8231"/>
                    </a:cubicBezTo>
                    <a:lnTo>
                      <a:pt x="2861" y="8231"/>
                    </a:lnTo>
                    <a:cubicBezTo>
                      <a:pt x="3174" y="8231"/>
                      <a:pt x="3427" y="7978"/>
                      <a:pt x="3427" y="7664"/>
                    </a:cubicBezTo>
                    <a:lnTo>
                      <a:pt x="3427" y="564"/>
                    </a:lnTo>
                    <a:cubicBezTo>
                      <a:pt x="3427" y="251"/>
                      <a:pt x="3174" y="1"/>
                      <a:pt x="286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27;p15"/>
              <p:cNvSpPr/>
              <p:nvPr/>
            </p:nvSpPr>
            <p:spPr>
              <a:xfrm>
                <a:off x="3471225" y="2152075"/>
                <a:ext cx="84725" cy="264250"/>
              </a:xfrm>
              <a:custGeom>
                <a:rect b="b" l="l" r="r" t="t"/>
                <a:pathLst>
                  <a:path extrusionOk="0" h="10570" w="3389">
                    <a:moveTo>
                      <a:pt x="563" y="0"/>
                    </a:moveTo>
                    <a:cubicBezTo>
                      <a:pt x="253" y="0"/>
                      <a:pt x="0" y="250"/>
                      <a:pt x="0" y="563"/>
                    </a:cubicBezTo>
                    <a:lnTo>
                      <a:pt x="0" y="10003"/>
                    </a:lnTo>
                    <a:cubicBezTo>
                      <a:pt x="0" y="10317"/>
                      <a:pt x="253" y="10570"/>
                      <a:pt x="563" y="10570"/>
                    </a:cubicBezTo>
                    <a:lnTo>
                      <a:pt x="2822" y="10570"/>
                    </a:lnTo>
                    <a:cubicBezTo>
                      <a:pt x="3135" y="10570"/>
                      <a:pt x="3388" y="10317"/>
                      <a:pt x="3388" y="10003"/>
                    </a:cubicBezTo>
                    <a:lnTo>
                      <a:pt x="3388" y="563"/>
                    </a:lnTo>
                    <a:cubicBezTo>
                      <a:pt x="3388" y="250"/>
                      <a:pt x="3135" y="0"/>
                      <a:pt x="28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28;p15"/>
              <p:cNvSpPr/>
              <p:nvPr/>
            </p:nvSpPr>
            <p:spPr>
              <a:xfrm>
                <a:off x="3584150" y="2093500"/>
                <a:ext cx="84700" cy="322825"/>
              </a:xfrm>
              <a:custGeom>
                <a:rect b="b" l="l" r="r" t="t"/>
                <a:pathLst>
                  <a:path extrusionOk="0" h="12913" w="3388">
                    <a:moveTo>
                      <a:pt x="563" y="0"/>
                    </a:moveTo>
                    <a:cubicBezTo>
                      <a:pt x="253" y="0"/>
                      <a:pt x="0" y="253"/>
                      <a:pt x="0" y="566"/>
                    </a:cubicBezTo>
                    <a:lnTo>
                      <a:pt x="0" y="12346"/>
                    </a:lnTo>
                    <a:cubicBezTo>
                      <a:pt x="0" y="12660"/>
                      <a:pt x="253" y="12913"/>
                      <a:pt x="563" y="12913"/>
                    </a:cubicBezTo>
                    <a:lnTo>
                      <a:pt x="2822" y="12913"/>
                    </a:lnTo>
                    <a:cubicBezTo>
                      <a:pt x="3135" y="12913"/>
                      <a:pt x="3388" y="12660"/>
                      <a:pt x="3388" y="12346"/>
                    </a:cubicBezTo>
                    <a:lnTo>
                      <a:pt x="3388" y="566"/>
                    </a:lnTo>
                    <a:cubicBezTo>
                      <a:pt x="3388" y="253"/>
                      <a:pt x="3135" y="0"/>
                      <a:pt x="28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9" name="Google Shape;129;p15"/>
            <p:cNvSpPr/>
            <p:nvPr/>
          </p:nvSpPr>
          <p:spPr>
            <a:xfrm>
              <a:off x="3686703" y="3279489"/>
              <a:ext cx="339306" cy="339253"/>
            </a:xfrm>
            <a:custGeom>
              <a:rect b="b" l="l" r="r" t="t"/>
              <a:pathLst>
                <a:path extrusionOk="0" h="19273" w="19276">
                  <a:moveTo>
                    <a:pt x="9640" y="5686"/>
                  </a:moveTo>
                  <a:cubicBezTo>
                    <a:pt x="11236" y="5686"/>
                    <a:pt x="12678" y="6647"/>
                    <a:pt x="13289" y="8125"/>
                  </a:cubicBezTo>
                  <a:cubicBezTo>
                    <a:pt x="13901" y="9601"/>
                    <a:pt x="13563" y="11302"/>
                    <a:pt x="12434" y="12431"/>
                  </a:cubicBezTo>
                  <a:cubicBezTo>
                    <a:pt x="11676" y="13187"/>
                    <a:pt x="10664" y="13590"/>
                    <a:pt x="9635" y="13590"/>
                  </a:cubicBezTo>
                  <a:cubicBezTo>
                    <a:pt x="9126" y="13590"/>
                    <a:pt x="8614" y="13491"/>
                    <a:pt x="8125" y="13289"/>
                  </a:cubicBezTo>
                  <a:cubicBezTo>
                    <a:pt x="6649" y="12675"/>
                    <a:pt x="5686" y="11236"/>
                    <a:pt x="5686" y="9637"/>
                  </a:cubicBezTo>
                  <a:cubicBezTo>
                    <a:pt x="5689" y="7454"/>
                    <a:pt x="7457" y="5686"/>
                    <a:pt x="9640" y="5686"/>
                  </a:cubicBezTo>
                  <a:close/>
                  <a:moveTo>
                    <a:pt x="9640" y="1"/>
                  </a:moveTo>
                  <a:cubicBezTo>
                    <a:pt x="8297" y="1"/>
                    <a:pt x="7068" y="748"/>
                    <a:pt x="6451" y="1940"/>
                  </a:cubicBezTo>
                  <a:cubicBezTo>
                    <a:pt x="6093" y="1826"/>
                    <a:pt x="5726" y="1771"/>
                    <a:pt x="5363" y="1771"/>
                  </a:cubicBezTo>
                  <a:cubicBezTo>
                    <a:pt x="4425" y="1771"/>
                    <a:pt x="3509" y="2139"/>
                    <a:pt x="2825" y="2822"/>
                  </a:cubicBezTo>
                  <a:cubicBezTo>
                    <a:pt x="1877" y="3771"/>
                    <a:pt x="1536" y="5168"/>
                    <a:pt x="1940" y="6448"/>
                  </a:cubicBezTo>
                  <a:cubicBezTo>
                    <a:pt x="750" y="7065"/>
                    <a:pt x="1" y="8297"/>
                    <a:pt x="1" y="9637"/>
                  </a:cubicBezTo>
                  <a:cubicBezTo>
                    <a:pt x="1" y="10977"/>
                    <a:pt x="750" y="12208"/>
                    <a:pt x="1940" y="12826"/>
                  </a:cubicBezTo>
                  <a:cubicBezTo>
                    <a:pt x="1536" y="14105"/>
                    <a:pt x="1877" y="15503"/>
                    <a:pt x="2825" y="16451"/>
                  </a:cubicBezTo>
                  <a:cubicBezTo>
                    <a:pt x="3510" y="17136"/>
                    <a:pt x="4428" y="17504"/>
                    <a:pt x="5367" y="17504"/>
                  </a:cubicBezTo>
                  <a:cubicBezTo>
                    <a:pt x="5729" y="17504"/>
                    <a:pt x="6095" y="17449"/>
                    <a:pt x="6451" y="17337"/>
                  </a:cubicBezTo>
                  <a:cubicBezTo>
                    <a:pt x="7068" y="18526"/>
                    <a:pt x="8297" y="19273"/>
                    <a:pt x="9640" y="19273"/>
                  </a:cubicBezTo>
                  <a:cubicBezTo>
                    <a:pt x="10980" y="19273"/>
                    <a:pt x="12208" y="18526"/>
                    <a:pt x="12826" y="17337"/>
                  </a:cubicBezTo>
                  <a:cubicBezTo>
                    <a:pt x="13182" y="17449"/>
                    <a:pt x="13547" y="17504"/>
                    <a:pt x="13909" y="17504"/>
                  </a:cubicBezTo>
                  <a:cubicBezTo>
                    <a:pt x="14848" y="17504"/>
                    <a:pt x="15767" y="17136"/>
                    <a:pt x="16451" y="16451"/>
                  </a:cubicBezTo>
                  <a:cubicBezTo>
                    <a:pt x="17400" y="15503"/>
                    <a:pt x="17740" y="14105"/>
                    <a:pt x="17336" y="12826"/>
                  </a:cubicBezTo>
                  <a:cubicBezTo>
                    <a:pt x="18526" y="12208"/>
                    <a:pt x="19276" y="10977"/>
                    <a:pt x="19276" y="9637"/>
                  </a:cubicBezTo>
                  <a:cubicBezTo>
                    <a:pt x="19276" y="8297"/>
                    <a:pt x="18526" y="7065"/>
                    <a:pt x="17336" y="6448"/>
                  </a:cubicBezTo>
                  <a:cubicBezTo>
                    <a:pt x="17740" y="5168"/>
                    <a:pt x="17400" y="3771"/>
                    <a:pt x="16451" y="2822"/>
                  </a:cubicBezTo>
                  <a:cubicBezTo>
                    <a:pt x="15768" y="2139"/>
                    <a:pt x="14851" y="1771"/>
                    <a:pt x="13914" y="1771"/>
                  </a:cubicBezTo>
                  <a:cubicBezTo>
                    <a:pt x="13550" y="1771"/>
                    <a:pt x="13183" y="1826"/>
                    <a:pt x="12826" y="1940"/>
                  </a:cubicBezTo>
                  <a:cubicBezTo>
                    <a:pt x="12208" y="748"/>
                    <a:pt x="10980" y="1"/>
                    <a:pt x="964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0" name="Google Shape;130;p15"/>
            <p:cNvGrpSpPr/>
            <p:nvPr/>
          </p:nvGrpSpPr>
          <p:grpSpPr>
            <a:xfrm>
              <a:off x="3686730" y="1493013"/>
              <a:ext cx="339253" cy="308765"/>
              <a:chOff x="1492675" y="4420975"/>
              <a:chExt cx="481825" cy="438525"/>
            </a:xfrm>
          </p:grpSpPr>
          <p:sp>
            <p:nvSpPr>
              <p:cNvPr id="131" name="Google Shape;131;p15"/>
              <p:cNvSpPr/>
              <p:nvPr/>
            </p:nvSpPr>
            <p:spPr>
              <a:xfrm>
                <a:off x="1841375" y="4649825"/>
                <a:ext cx="43325" cy="43300"/>
              </a:xfrm>
              <a:custGeom>
                <a:rect b="b" l="l" r="r" t="t"/>
                <a:pathLst>
                  <a:path extrusionOk="0" h="1732" w="1733">
                    <a:moveTo>
                      <a:pt x="868" y="0"/>
                    </a:moveTo>
                    <a:cubicBezTo>
                      <a:pt x="389" y="0"/>
                      <a:pt x="1" y="386"/>
                      <a:pt x="1" y="865"/>
                    </a:cubicBezTo>
                    <a:cubicBezTo>
                      <a:pt x="1" y="1343"/>
                      <a:pt x="389" y="1732"/>
                      <a:pt x="868" y="1732"/>
                    </a:cubicBezTo>
                    <a:cubicBezTo>
                      <a:pt x="1347" y="1732"/>
                      <a:pt x="1732" y="1343"/>
                      <a:pt x="1732" y="865"/>
                    </a:cubicBezTo>
                    <a:cubicBezTo>
                      <a:pt x="1732" y="386"/>
                      <a:pt x="1347" y="0"/>
                      <a:pt x="8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132;p15"/>
              <p:cNvSpPr/>
              <p:nvPr/>
            </p:nvSpPr>
            <p:spPr>
              <a:xfrm>
                <a:off x="1582425" y="4649825"/>
                <a:ext cx="43300" cy="43300"/>
              </a:xfrm>
              <a:custGeom>
                <a:rect b="b" l="l" r="r" t="t"/>
                <a:pathLst>
                  <a:path extrusionOk="0" h="1732" w="1732">
                    <a:moveTo>
                      <a:pt x="864" y="0"/>
                    </a:moveTo>
                    <a:cubicBezTo>
                      <a:pt x="386" y="0"/>
                      <a:pt x="0" y="386"/>
                      <a:pt x="0" y="865"/>
                    </a:cubicBezTo>
                    <a:cubicBezTo>
                      <a:pt x="0" y="1343"/>
                      <a:pt x="386" y="1732"/>
                      <a:pt x="864" y="1732"/>
                    </a:cubicBezTo>
                    <a:cubicBezTo>
                      <a:pt x="1343" y="1732"/>
                      <a:pt x="1732" y="1343"/>
                      <a:pt x="1732" y="865"/>
                    </a:cubicBezTo>
                    <a:cubicBezTo>
                      <a:pt x="1732" y="386"/>
                      <a:pt x="1343" y="0"/>
                      <a:pt x="86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3;p15"/>
              <p:cNvSpPr/>
              <p:nvPr/>
            </p:nvSpPr>
            <p:spPr>
              <a:xfrm>
                <a:off x="1492675" y="4420975"/>
                <a:ext cx="481825" cy="356475"/>
              </a:xfrm>
              <a:custGeom>
                <a:rect b="b" l="l" r="r" t="t"/>
                <a:pathLst>
                  <a:path extrusionOk="0" h="14259" w="19273">
                    <a:moveTo>
                      <a:pt x="12783" y="1126"/>
                    </a:moveTo>
                    <a:cubicBezTo>
                      <a:pt x="14322" y="1126"/>
                      <a:pt x="15629" y="2382"/>
                      <a:pt x="15822" y="4047"/>
                    </a:cubicBezTo>
                    <a:cubicBezTo>
                      <a:pt x="15825" y="4065"/>
                      <a:pt x="15828" y="4083"/>
                      <a:pt x="15831" y="4099"/>
                    </a:cubicBezTo>
                    <a:lnTo>
                      <a:pt x="16198" y="5854"/>
                    </a:lnTo>
                    <a:lnTo>
                      <a:pt x="9381" y="5854"/>
                    </a:lnTo>
                    <a:lnTo>
                      <a:pt x="11672" y="4099"/>
                    </a:lnTo>
                    <a:cubicBezTo>
                      <a:pt x="11925" y="3909"/>
                      <a:pt x="11973" y="3550"/>
                      <a:pt x="11784" y="3301"/>
                    </a:cubicBezTo>
                    <a:cubicBezTo>
                      <a:pt x="11672" y="3157"/>
                      <a:pt x="11504" y="3082"/>
                      <a:pt x="11334" y="3082"/>
                    </a:cubicBezTo>
                    <a:cubicBezTo>
                      <a:pt x="11212" y="3082"/>
                      <a:pt x="11089" y="3121"/>
                      <a:pt x="10986" y="3201"/>
                    </a:cubicBezTo>
                    <a:lnTo>
                      <a:pt x="7598" y="5800"/>
                    </a:lnTo>
                    <a:cubicBezTo>
                      <a:pt x="7577" y="5818"/>
                      <a:pt x="7556" y="5836"/>
                      <a:pt x="7535" y="5854"/>
                    </a:cubicBezTo>
                    <a:lnTo>
                      <a:pt x="3072" y="5854"/>
                    </a:lnTo>
                    <a:lnTo>
                      <a:pt x="3440" y="4099"/>
                    </a:lnTo>
                    <a:cubicBezTo>
                      <a:pt x="3446" y="4083"/>
                      <a:pt x="3446" y="4065"/>
                      <a:pt x="3449" y="4047"/>
                    </a:cubicBezTo>
                    <a:cubicBezTo>
                      <a:pt x="3641" y="2382"/>
                      <a:pt x="4948" y="1126"/>
                      <a:pt x="6490" y="1126"/>
                    </a:cubicBezTo>
                    <a:close/>
                    <a:moveTo>
                      <a:pt x="11404" y="9606"/>
                    </a:moveTo>
                    <a:cubicBezTo>
                      <a:pt x="11718" y="9606"/>
                      <a:pt x="11967" y="9856"/>
                      <a:pt x="11967" y="10169"/>
                    </a:cubicBezTo>
                    <a:cubicBezTo>
                      <a:pt x="11967" y="10482"/>
                      <a:pt x="11718" y="10735"/>
                      <a:pt x="11404" y="10735"/>
                    </a:cubicBezTo>
                    <a:lnTo>
                      <a:pt x="7755" y="10735"/>
                    </a:lnTo>
                    <a:cubicBezTo>
                      <a:pt x="7442" y="10735"/>
                      <a:pt x="7189" y="10482"/>
                      <a:pt x="7189" y="10169"/>
                    </a:cubicBezTo>
                    <a:cubicBezTo>
                      <a:pt x="7189" y="9856"/>
                      <a:pt x="7442" y="9606"/>
                      <a:pt x="7755" y="9606"/>
                    </a:cubicBezTo>
                    <a:close/>
                    <a:moveTo>
                      <a:pt x="4457" y="8025"/>
                    </a:moveTo>
                    <a:cubicBezTo>
                      <a:pt x="5264" y="8025"/>
                      <a:pt x="5990" y="8510"/>
                      <a:pt x="6300" y="9254"/>
                    </a:cubicBezTo>
                    <a:cubicBezTo>
                      <a:pt x="6607" y="10001"/>
                      <a:pt x="6439" y="10859"/>
                      <a:pt x="5867" y="11428"/>
                    </a:cubicBezTo>
                    <a:cubicBezTo>
                      <a:pt x="5486" y="11811"/>
                      <a:pt x="4976" y="12014"/>
                      <a:pt x="4456" y="12014"/>
                    </a:cubicBezTo>
                    <a:cubicBezTo>
                      <a:pt x="4199" y="12014"/>
                      <a:pt x="3940" y="11964"/>
                      <a:pt x="3693" y="11862"/>
                    </a:cubicBezTo>
                    <a:cubicBezTo>
                      <a:pt x="2949" y="11554"/>
                      <a:pt x="2461" y="10826"/>
                      <a:pt x="2461" y="10019"/>
                    </a:cubicBezTo>
                    <a:cubicBezTo>
                      <a:pt x="2464" y="8920"/>
                      <a:pt x="3355" y="8025"/>
                      <a:pt x="4454" y="8025"/>
                    </a:cubicBezTo>
                    <a:close/>
                    <a:moveTo>
                      <a:pt x="14816" y="8025"/>
                    </a:moveTo>
                    <a:cubicBezTo>
                      <a:pt x="15915" y="8025"/>
                      <a:pt x="16810" y="8917"/>
                      <a:pt x="16810" y="10019"/>
                    </a:cubicBezTo>
                    <a:cubicBezTo>
                      <a:pt x="16810" y="10826"/>
                      <a:pt x="16325" y="11554"/>
                      <a:pt x="15578" y="11862"/>
                    </a:cubicBezTo>
                    <a:cubicBezTo>
                      <a:pt x="15332" y="11964"/>
                      <a:pt x="15073" y="12014"/>
                      <a:pt x="14816" y="12014"/>
                    </a:cubicBezTo>
                    <a:cubicBezTo>
                      <a:pt x="14297" y="12014"/>
                      <a:pt x="13786" y="11811"/>
                      <a:pt x="13404" y="11428"/>
                    </a:cubicBezTo>
                    <a:cubicBezTo>
                      <a:pt x="12835" y="10859"/>
                      <a:pt x="12663" y="10001"/>
                      <a:pt x="12973" y="9254"/>
                    </a:cubicBezTo>
                    <a:cubicBezTo>
                      <a:pt x="13280" y="8510"/>
                      <a:pt x="14009" y="8025"/>
                      <a:pt x="14816" y="8025"/>
                    </a:cubicBezTo>
                    <a:close/>
                    <a:moveTo>
                      <a:pt x="6490" y="0"/>
                    </a:moveTo>
                    <a:cubicBezTo>
                      <a:pt x="4385" y="0"/>
                      <a:pt x="2599" y="1671"/>
                      <a:pt x="2331" y="3894"/>
                    </a:cubicBezTo>
                    <a:lnTo>
                      <a:pt x="1907" y="5917"/>
                    </a:lnTo>
                    <a:cubicBezTo>
                      <a:pt x="799" y="6143"/>
                      <a:pt x="1" y="7119"/>
                      <a:pt x="1" y="8251"/>
                    </a:cubicBezTo>
                    <a:lnTo>
                      <a:pt x="1" y="11877"/>
                    </a:lnTo>
                    <a:cubicBezTo>
                      <a:pt x="1" y="13192"/>
                      <a:pt x="1064" y="14255"/>
                      <a:pt x="2380" y="14258"/>
                    </a:cubicBezTo>
                    <a:lnTo>
                      <a:pt x="16894" y="14258"/>
                    </a:lnTo>
                    <a:cubicBezTo>
                      <a:pt x="18207" y="14255"/>
                      <a:pt x="19270" y="13192"/>
                      <a:pt x="19273" y="11880"/>
                    </a:cubicBezTo>
                    <a:lnTo>
                      <a:pt x="19273" y="8251"/>
                    </a:lnTo>
                    <a:cubicBezTo>
                      <a:pt x="19270" y="7119"/>
                      <a:pt x="18472" y="6143"/>
                      <a:pt x="17364" y="5917"/>
                    </a:cubicBezTo>
                    <a:lnTo>
                      <a:pt x="16939" y="3894"/>
                    </a:lnTo>
                    <a:cubicBezTo>
                      <a:pt x="16671" y="1671"/>
                      <a:pt x="14885" y="0"/>
                      <a:pt x="1278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1546875" y="4805650"/>
                <a:ext cx="118975" cy="53850"/>
              </a:xfrm>
              <a:custGeom>
                <a:rect b="b" l="l" r="r" t="t"/>
                <a:pathLst>
                  <a:path extrusionOk="0" h="2154" w="4759">
                    <a:moveTo>
                      <a:pt x="1" y="1"/>
                    </a:moveTo>
                    <a:lnTo>
                      <a:pt x="1" y="458"/>
                    </a:lnTo>
                    <a:cubicBezTo>
                      <a:pt x="1" y="1395"/>
                      <a:pt x="757" y="2151"/>
                      <a:pt x="1693" y="2154"/>
                    </a:cubicBezTo>
                    <a:lnTo>
                      <a:pt x="3063" y="2154"/>
                    </a:lnTo>
                    <a:cubicBezTo>
                      <a:pt x="4000" y="2151"/>
                      <a:pt x="4756" y="1395"/>
                      <a:pt x="4759" y="458"/>
                    </a:cubicBezTo>
                    <a:lnTo>
                      <a:pt x="475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1801325" y="4805650"/>
                <a:ext cx="118975" cy="53850"/>
              </a:xfrm>
              <a:custGeom>
                <a:rect b="b" l="l" r="r" t="t"/>
                <a:pathLst>
                  <a:path extrusionOk="0" h="2154" w="4759">
                    <a:moveTo>
                      <a:pt x="1" y="1"/>
                    </a:moveTo>
                    <a:lnTo>
                      <a:pt x="1" y="458"/>
                    </a:lnTo>
                    <a:cubicBezTo>
                      <a:pt x="1" y="1395"/>
                      <a:pt x="757" y="2151"/>
                      <a:pt x="1693" y="2154"/>
                    </a:cubicBezTo>
                    <a:lnTo>
                      <a:pt x="3063" y="2154"/>
                    </a:lnTo>
                    <a:cubicBezTo>
                      <a:pt x="4000" y="2151"/>
                      <a:pt x="4756" y="1395"/>
                      <a:pt x="4759" y="458"/>
                    </a:cubicBezTo>
                    <a:lnTo>
                      <a:pt x="475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6" name="Google Shape;136;p15"/>
          <p:cNvSpPr txBox="1"/>
          <p:nvPr/>
        </p:nvSpPr>
        <p:spPr>
          <a:xfrm>
            <a:off x="4853425" y="1046750"/>
            <a:ext cx="3649200" cy="3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FY26 Medium-Duty </a:t>
            </a: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and</a:t>
            </a: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Heavy-Duty Zero-Emission Vehicle Grant Program</a:t>
            </a:r>
            <a:endParaRPr sz="17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7" name="Google Shape;137;p15"/>
          <p:cNvSpPr txBox="1"/>
          <p:nvPr/>
        </p:nvSpPr>
        <p:spPr>
          <a:xfrm>
            <a:off x="4853425" y="1927963"/>
            <a:ext cx="4086300" cy="4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Program Requirements &amp; Ineligible Projects</a:t>
            </a:r>
            <a:endParaRPr sz="17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8" name="Google Shape;138;p15"/>
          <p:cNvSpPr txBox="1"/>
          <p:nvPr/>
        </p:nvSpPr>
        <p:spPr>
          <a:xfrm>
            <a:off x="4853425" y="2847763"/>
            <a:ext cx="33747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Evaluation Criteria Overview</a:t>
            </a:r>
            <a:endParaRPr sz="17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9" name="Google Shape;139;p15"/>
          <p:cNvSpPr txBox="1"/>
          <p:nvPr/>
        </p:nvSpPr>
        <p:spPr>
          <a:xfrm>
            <a:off x="4853425" y="3690125"/>
            <a:ext cx="33747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Key Grant Features</a:t>
            </a:r>
            <a:endParaRPr sz="17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40" name="Google Shape;14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200" y="1437225"/>
            <a:ext cx="2104800" cy="21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311700" y="138350"/>
            <a:ext cx="8520600" cy="5631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FY26 MHD ZEV GRANT PROGRAM OVERVIEW</a:t>
            </a:r>
            <a:endParaRPr b="1" sz="2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311700" y="960450"/>
            <a:ext cx="8520600" cy="31062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rPr b="1" lang="en" sz="138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Program Description:</a:t>
            </a:r>
            <a:endParaRPr b="1" sz="138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b="1" sz="138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Program provides financial assistance for the purchase of qualified, newly manufactured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medium-duty or heavy-duty zero-emission fleet vehicles, as well as qualified zero-emission heavy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equipment property, for commercial or industrial use.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018"/>
              <a:buNone/>
            </a:pPr>
            <a:r>
              <a:rPr b="1" lang="en" sz="138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Key Details: </a:t>
            </a:r>
            <a:endParaRPr b="1" sz="138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●"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Application Deadline: </a:t>
            </a:r>
            <a:r>
              <a:rPr b="1" lang="en" sz="1380" u="sng">
                <a:solidFill>
                  <a:schemeClr val="lt1"/>
                </a:solidFill>
                <a:highlight>
                  <a:schemeClr val="dk2"/>
                </a:highlight>
                <a:latin typeface="League Spartan"/>
                <a:ea typeface="League Spartan"/>
                <a:cs typeface="League Spartan"/>
                <a:sym typeface="League Spartan"/>
              </a:rPr>
              <a:t>October 30th, 2025 3:00pm ET</a:t>
            </a:r>
            <a:endParaRPr b="1" sz="1380" u="sng">
              <a:solidFill>
                <a:schemeClr val="lt1"/>
              </a:solidFill>
              <a:highlight>
                <a:schemeClr val="dk2"/>
              </a:highlight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●"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Eligible</a:t>
            </a: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Applicants: Local governments, non-profit organizations, business and company fleets, airports, higher education institutions and K-12 schools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●"/>
            </a:pP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Eligible Vehicles: Class 3-8 vehicles with GVWR </a:t>
            </a: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≥ 10,000 lbs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623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"/>
              <a:buFont typeface="League Spartan"/>
              <a:buChar char="●"/>
            </a:pPr>
            <a:r>
              <a:rPr b="1"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Statewide competitive</a:t>
            </a:r>
            <a:r>
              <a:rPr lang="en" sz="138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application process.</a:t>
            </a:r>
            <a:endParaRPr sz="138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47" name="Google Shape;14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36400" y="3215250"/>
            <a:ext cx="1105775" cy="110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311700" y="2127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PROGRAM REQUIREMENTS &amp; INELIGIBLE PROJECTS</a:t>
            </a:r>
            <a:endParaRPr b="1" sz="2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311700" y="910200"/>
            <a:ext cx="8520600" cy="30570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852"/>
              <a:buNone/>
            </a:pPr>
            <a:r>
              <a:rPr b="1" lang="en" sz="1395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Requirements: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Applicants: Local governments &amp; entities with ≥ 3 vehicles in fleet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Vehicles must be domiciled/operated in Maryland for at least 3 years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Purchase orders must be dated after grant agreement effective da</a:t>
            </a: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te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Applicant must be in good standing with the </a:t>
            </a:r>
            <a:r>
              <a:rPr lang="en" sz="1395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Maryland State Department of Assessments and Taxation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b="1" lang="en" sz="1395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Ineligible Projects/Entities: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State/federal agencies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Personal use vehicles, NEVs, LSVs, parallel and series plug-in hybrids, or repowered vehicles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Vehicles purchased for resale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7182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95"/>
              <a:buFont typeface="League Spartan"/>
              <a:buChar char="•"/>
            </a:pPr>
            <a:r>
              <a:rPr lang="en" sz="1395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Vehicles already funded (or expecting funding) under VW Trust Fund or other state programs</a:t>
            </a:r>
            <a:endParaRPr sz="1395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54" name="Google Shape;15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22000" y="256075"/>
            <a:ext cx="1610300" cy="161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7"/>
          <p:cNvSpPr/>
          <p:nvPr/>
        </p:nvSpPr>
        <p:spPr>
          <a:xfrm>
            <a:off x="232500" y="3787425"/>
            <a:ext cx="8679000" cy="622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2D497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League Spartan"/>
                <a:ea typeface="League Spartan"/>
                <a:cs typeface="League Spartan"/>
                <a:sym typeface="League Spartan"/>
              </a:rPr>
              <a:t>Please Note</a:t>
            </a:r>
            <a:r>
              <a:rPr lang="en" sz="1200">
                <a:latin typeface="League Spartan"/>
                <a:ea typeface="League Spartan"/>
                <a:cs typeface="League Spartan"/>
                <a:sym typeface="League Spartan"/>
              </a:rPr>
              <a:t>: </a:t>
            </a:r>
            <a:r>
              <a:rPr lang="en" sz="1200">
                <a:latin typeface="League Spartan"/>
                <a:ea typeface="League Spartan"/>
                <a:cs typeface="League Spartan"/>
                <a:sym typeface="League Spartan"/>
              </a:rPr>
              <a:t>This</a:t>
            </a:r>
            <a:r>
              <a:rPr lang="en" sz="1200">
                <a:latin typeface="League Spartan"/>
                <a:ea typeface="League Spartan"/>
                <a:cs typeface="League Spartan"/>
                <a:sym typeface="League Spartan"/>
              </a:rPr>
              <a:t> grant does not provide funding for charging infrastructure. MEA has other programs that might suit your </a:t>
            </a:r>
            <a:r>
              <a:rPr lang="en" sz="1200">
                <a:latin typeface="League Spartan"/>
                <a:ea typeface="League Spartan"/>
                <a:cs typeface="League Spartan"/>
                <a:sym typeface="League Spartan"/>
              </a:rPr>
              <a:t>funding</a:t>
            </a:r>
            <a:r>
              <a:rPr lang="en" sz="1200">
                <a:latin typeface="League Spartan"/>
                <a:ea typeface="League Spartan"/>
                <a:cs typeface="League Spartan"/>
                <a:sym typeface="League Spartan"/>
              </a:rPr>
              <a:t> needs for charging infrastructure—please visit the website to find additional details about these opportunities. </a:t>
            </a:r>
            <a:endParaRPr sz="1200"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EVALUATION CRITERIA OVERVIEW</a:t>
            </a:r>
            <a:endParaRPr b="1" sz="2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61" name="Google Shape;161;p18"/>
          <p:cNvSpPr txBox="1"/>
          <p:nvPr>
            <p:ph idx="1" type="body"/>
          </p:nvPr>
        </p:nvSpPr>
        <p:spPr>
          <a:xfrm>
            <a:off x="311700" y="1000075"/>
            <a:ext cx="8520600" cy="30570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319405" lvl="0" marL="457200" rtl="0" algn="l">
              <a:lnSpc>
                <a:spcPct val="14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Preference for projects that replace petroleum-powered vehicles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Cost-effectiveness measured in $/MTCO₂e 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1" marL="9144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–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GHG abatement is calculated using the type of vehicle and the vehicle miles travelled (VMT), using the AFLEET tool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1" marL="9144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–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</a:t>
            </a: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$/MTCO₂e value </a:t>
            </a: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uses the eligible grant amount and the GHG abatement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Fleet commitment (charging/fueling plans, maintenance strategy)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Preference for projects benefiting overburdened and low-to-moderate income communities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AOI 1: Extra road safety features (AEB, ADAS, lane assist, underride guards, etc.) favored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9405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30"/>
              <a:buFont typeface="League Spartan"/>
              <a:buChar char="•"/>
            </a:pPr>
            <a:r>
              <a:rPr lang="en" sz="143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Past MEA grant performance may be considered</a:t>
            </a:r>
            <a:endParaRPr sz="143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62" name="Google Shape;16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21725" y="292625"/>
            <a:ext cx="1310575" cy="131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KEY GRANT FEATURES</a:t>
            </a:r>
            <a:endParaRPr b="1" sz="23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68" name="Google Shape;168;p19"/>
          <p:cNvSpPr txBox="1"/>
          <p:nvPr>
            <p:ph idx="1" type="body"/>
          </p:nvPr>
        </p:nvSpPr>
        <p:spPr>
          <a:xfrm>
            <a:off x="311700" y="1000075"/>
            <a:ext cx="8520600" cy="30570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-314960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Grant covers up to 75% of incremental cost (ZEV vs. diesel/gas vehicle)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Grants are paid in arrears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Project completion deadline: 24 months from grant agreement execution date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4572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•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Partial awards possible depending on demand &amp; budget availability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13716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770"/>
              <a:buNone/>
            </a:pPr>
            <a:r>
              <a:rPr b="1" lang="en" sz="136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Funding Caps:</a:t>
            </a:r>
            <a:endParaRPr b="1" sz="136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AOI 1 (On-road): Up to $2.5M per applicant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AOI 2 (Off-road): Up to $375k per applicant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13716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SzPts val="770"/>
              <a:buNone/>
            </a:pPr>
            <a:r>
              <a:rPr b="1" lang="en" sz="1360" u="sng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Reporting:</a:t>
            </a:r>
            <a:endParaRPr b="1" sz="1360" u="sng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Progress updates prior to delivery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-314960" lvl="0" marL="18288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60"/>
              <a:buFont typeface="League Spartan"/>
              <a:buChar char="○"/>
            </a:pPr>
            <a:r>
              <a:rPr lang="en" sz="136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Quarterly reports for 3 years post-delivery (e.g., VMT, energy use, VINs)</a:t>
            </a:r>
            <a:endParaRPr sz="13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130000"/>
              </a:lnSpc>
              <a:spcBef>
                <a:spcPts val="30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26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69" name="Google Shape;16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050" y="3274930"/>
            <a:ext cx="782145" cy="782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6050" y="2302550"/>
            <a:ext cx="782147" cy="782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Vehicle Types</a:t>
            </a:r>
            <a:endParaRPr b="1" sz="30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aphicFrame>
        <p:nvGraphicFramePr>
          <p:cNvPr id="176" name="Google Shape;176;p20"/>
          <p:cNvGraphicFramePr/>
          <p:nvPr/>
        </p:nvGraphicFramePr>
        <p:xfrm>
          <a:off x="331900" y="975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{6E83DE28-B30A-4D02-9093-7D26AD003D1F}</a:tableStyleId>
              </a:tblPr>
              <a:tblGrid>
                <a:gridCol w="3232425"/>
                <a:gridCol w="968400"/>
                <a:gridCol w="1308650"/>
                <a:gridCol w="2970700"/>
              </a:tblGrid>
              <a:tr h="38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Vehicle Type</a:t>
                      </a:r>
                      <a:endParaRPr b="1"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Class</a:t>
                      </a:r>
                      <a:endParaRPr b="1"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Weight (lbs)</a:t>
                      </a:r>
                      <a:endParaRPr b="1"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Example</a:t>
                      </a:r>
                      <a:endParaRPr b="1"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</a:tr>
              <a:tr h="39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Single-Unit Short-Haul Truck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3-6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10,001 - 26,000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Box trucks (e.g., Ford F-650)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8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Single-Unit Long-Haul Truck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7-8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26,001+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Delivery trucks (e.g., Freightliner M2 106)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Refuse Truck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7-8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26,001+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Mack LR Electric, Peterbilt 520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Combination Short-Haul Truck (≤250 miles)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7-8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33,001+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Day cabs (e.g., Freightliner Cascadia)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Transit Bus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7-8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33,001+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New Flyer Xcelsior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Hydrogen (FCEV) Combination Long-Haul Truck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33,001+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Nikola Tre FCEV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8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Combination Long-Haul Truck (≥250 miles)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33,001+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1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Sleeper cabs (e.g., Volvo VNL 860)</a:t>
                      </a:r>
                      <a:endParaRPr sz="1300">
                        <a:solidFill>
                          <a:schemeClr val="lt1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endParaRPr>
                    </a:p>
                  </a:txBody>
                  <a:tcPr marT="63500" marB="63500" marR="63500" marL="63500" anchor="ctr">
                    <a:lnL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Award Formula</a:t>
            </a:r>
            <a:endParaRPr b="1" sz="30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82" name="Google Shape;182;p21"/>
          <p:cNvSpPr txBox="1"/>
          <p:nvPr>
            <p:ph idx="1" type="body"/>
          </p:nvPr>
        </p:nvSpPr>
        <p:spPr>
          <a:xfrm>
            <a:off x="328863" y="1029275"/>
            <a:ext cx="8520600" cy="678000"/>
          </a:xfrm>
          <a:prstGeom prst="rect">
            <a:avLst/>
          </a:prstGeom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MHD ZEV Grant </a:t>
            </a:r>
            <a:r>
              <a:rPr lang="en" sz="18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Program</a:t>
            </a:r>
            <a:r>
              <a:rPr lang="en" sz="18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covers 75% of the incremental cost for the purchase of zero emission on-road vehicles and off-road equipment.</a:t>
            </a:r>
            <a:endParaRPr sz="18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83" name="Google Shape;183;p21"/>
          <p:cNvSpPr/>
          <p:nvPr/>
        </p:nvSpPr>
        <p:spPr>
          <a:xfrm>
            <a:off x="380900" y="3228975"/>
            <a:ext cx="8358000" cy="7386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League Spartan"/>
                <a:ea typeface="League Spartan"/>
                <a:cs typeface="League Spartan"/>
                <a:sym typeface="League Spartan"/>
              </a:rPr>
              <a:t>Eligible Grant Amount = 0.75 × </a:t>
            </a:r>
            <a:r>
              <a:rPr b="1" lang="en" sz="1800">
                <a:solidFill>
                  <a:srgbClr val="A61C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Incremental Cost</a:t>
            </a:r>
            <a:endParaRPr b="1" sz="1800">
              <a:solidFill>
                <a:srgbClr val="A61C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pSp>
        <p:nvGrpSpPr>
          <p:cNvPr id="184" name="Google Shape;184;p21"/>
          <p:cNvGrpSpPr/>
          <p:nvPr/>
        </p:nvGrpSpPr>
        <p:grpSpPr>
          <a:xfrm>
            <a:off x="290813" y="2132975"/>
            <a:ext cx="8637350" cy="862825"/>
            <a:chOff x="1457650" y="3544825"/>
            <a:chExt cx="8637350" cy="862825"/>
          </a:xfrm>
        </p:grpSpPr>
        <p:sp>
          <p:nvSpPr>
            <p:cNvPr id="185" name="Google Shape;185;p21"/>
            <p:cNvSpPr/>
            <p:nvPr/>
          </p:nvSpPr>
          <p:spPr>
            <a:xfrm>
              <a:off x="8379300" y="3544825"/>
              <a:ext cx="1715700" cy="8481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eague Spartan"/>
                  <a:ea typeface="League Spartan"/>
                  <a:cs typeface="League Spartan"/>
                  <a:sym typeface="League Spartan"/>
                </a:rPr>
                <a:t>Incremental Cost</a:t>
              </a:r>
              <a:endParaRPr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186" name="Google Shape;186;p21"/>
            <p:cNvSpPr/>
            <p:nvPr/>
          </p:nvSpPr>
          <p:spPr>
            <a:xfrm>
              <a:off x="1457650" y="3559550"/>
              <a:ext cx="2566500" cy="8481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eague Spartan"/>
                  <a:ea typeface="League Spartan"/>
                  <a:cs typeface="League Spartan"/>
                  <a:sym typeface="League Spartan"/>
                </a:rPr>
                <a:t>P</a:t>
              </a:r>
              <a:r>
                <a:rPr lang="en">
                  <a:latin typeface="League Spartan"/>
                  <a:ea typeface="League Spartan"/>
                  <a:cs typeface="League Spartan"/>
                  <a:sym typeface="League Spartan"/>
                </a:rPr>
                <a:t>urchase Price of Zero Emission Vehicle</a:t>
              </a:r>
              <a:endParaRPr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187" name="Google Shape;187;p21"/>
            <p:cNvSpPr/>
            <p:nvPr/>
          </p:nvSpPr>
          <p:spPr>
            <a:xfrm>
              <a:off x="4881805" y="3544825"/>
              <a:ext cx="2566500" cy="8481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Purchase Price of Petroleum Equivalent Vehicle</a:t>
              </a:r>
              <a:endParaRPr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188" name="Google Shape;188;p21"/>
            <p:cNvSpPr/>
            <p:nvPr/>
          </p:nvSpPr>
          <p:spPr>
            <a:xfrm>
              <a:off x="7807988" y="3887888"/>
              <a:ext cx="383100" cy="191400"/>
            </a:xfrm>
            <a:prstGeom prst="mathEqual">
              <a:avLst>
                <a:gd fmla="val 23520" name="adj1"/>
                <a:gd fmla="val 1176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89" name="Google Shape;18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9226" y="1685740"/>
            <a:ext cx="603594" cy="6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4999" y="1714937"/>
            <a:ext cx="545200" cy="54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45850" y="1714938"/>
            <a:ext cx="545201" cy="545199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21"/>
          <p:cNvSpPr/>
          <p:nvPr/>
        </p:nvSpPr>
        <p:spPr>
          <a:xfrm>
            <a:off x="3087700" y="2512500"/>
            <a:ext cx="396900" cy="118500"/>
          </a:xfrm>
          <a:prstGeom prst="mathMinus">
            <a:avLst>
              <a:gd fmla="val 23520" name="adj1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"/>
          <p:cNvSpPr txBox="1"/>
          <p:nvPr/>
        </p:nvSpPr>
        <p:spPr>
          <a:xfrm>
            <a:off x="311700" y="23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Learn More About </a:t>
            </a:r>
            <a:r>
              <a:rPr b="1" lang="en" sz="3200">
                <a:solidFill>
                  <a:srgbClr val="FFFF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MEA Programs</a:t>
            </a:r>
            <a:endParaRPr b="1" sz="3200">
              <a:solidFill>
                <a:srgbClr val="FFFF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98" name="Google Shape;198;p22"/>
          <p:cNvSpPr txBox="1"/>
          <p:nvPr/>
        </p:nvSpPr>
        <p:spPr>
          <a:xfrm>
            <a:off x="311700" y="871150"/>
            <a:ext cx="85206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MEA offers expertise and advice to match your needs to electrify </a:t>
            </a:r>
            <a:endParaRPr sz="2000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with available programs and financial support.</a:t>
            </a:r>
            <a:endParaRPr sz="2000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99" name="Google Shape;199;p22" title="Navy Football Print Ads.png"/>
          <p:cNvPicPr preferRelativeResize="0"/>
          <p:nvPr/>
        </p:nvPicPr>
        <p:blipFill rotWithShape="1">
          <a:blip r:embed="rId3">
            <a:alphaModFix/>
          </a:blip>
          <a:srcRect b="25311" l="17211" r="17595" t="25483"/>
          <a:stretch/>
        </p:blipFill>
        <p:spPr>
          <a:xfrm>
            <a:off x="3519325" y="1886950"/>
            <a:ext cx="2105351" cy="204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1C60CE96627B46861E7A5A30221C4F" ma:contentTypeVersion="0" ma:contentTypeDescription="Create a new document." ma:contentTypeScope="" ma:versionID="9a24d3e1351cba520c342960abc1249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f03dde4259c08ff71d8d05c94e2e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684029-3877-4F5C-B07A-CC0BE584C373}"/>
</file>

<file path=customXml/itemProps2.xml><?xml version="1.0" encoding="utf-8"?>
<ds:datastoreItem xmlns:ds="http://schemas.openxmlformats.org/officeDocument/2006/customXml" ds:itemID="{A1D0DF74-0F34-45B1-94ED-BEF294F15B78}"/>
</file>

<file path=customXml/itemProps3.xml><?xml version="1.0" encoding="utf-8"?>
<ds:datastoreItem xmlns:ds="http://schemas.openxmlformats.org/officeDocument/2006/customXml" ds:itemID="{D2C72F19-68F6-4126-B9FF-380A343A5A6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0x010100A11C60CE96627B46861E7A5A30221C4F</vt:lpwstr>
  </property>
</Properties>
</file>