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fntdata" ContentType="application/x-fontdata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344" r:id="rId3"/>
    <p:sldId id="345" r:id="rId4"/>
    <p:sldId id="346" r:id="rId5"/>
    <p:sldId id="349" r:id="rId6"/>
    <p:sldId id="347" r:id="rId7"/>
    <p:sldId id="348" r:id="rId8"/>
  </p:sldIdLst>
  <p:sldSz cx="9144000" cy="6858000" type="screen4x3"/>
  <p:notesSz cx="6950075" cy="9236075"/>
  <p:embeddedFontLst>
    <p:embeddedFont>
      <p:font typeface="Arial Black" panose="020B0A04020102020204" pitchFamily="34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8" roundtripDataSignature="AMtx7miYwVZGmgR2tUJj0cngU9IkhbKR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A5F982-E355-408A-BD14-F20AD702EE19}">
  <a:tblStyle styleId="{40A5F982-E355-408A-BD14-F20AD702EE1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1DE5D22-BB78-4A85-A490-3D1B3EC51E55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2C7E79D-9EF8-4EF9-A04A-FB9B27A84060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1E6E6"/>
          </a:solidFill>
        </a:fill>
      </a:tcStyle>
    </a:wholeTbl>
    <a:band1H>
      <a:tcTxStyle/>
      <a:tcStyle>
        <a:tcBdr/>
        <a:fill>
          <a:solidFill>
            <a:srgbClr val="E2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2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B2D4B84-DBC1-49AA-82DB-98F58F22259A}" styleName="Table_3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1E6E6"/>
          </a:solidFill>
        </a:fill>
      </a:tcStyle>
    </a:wholeTbl>
    <a:band1H>
      <a:tcTxStyle b="off" i="off"/>
      <a:tcStyle>
        <a:tcBdr/>
        <a:fill>
          <a:solidFill>
            <a:srgbClr val="E2CAC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E2CAC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78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80" Type="http://schemas.openxmlformats.org/officeDocument/2006/relationships/viewProps" Target="viewProps.xml"/><Relationship Id="rId85" Type="http://schemas.openxmlformats.org/officeDocument/2006/relationships/customXml" Target="../customXml/item3.xml"/><Relationship Id="rId3" Type="http://schemas.openxmlformats.org/officeDocument/2006/relationships/slide" Target="slides/slide2.xml"/><Relationship Id="rId84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83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82" Type="http://schemas.openxmlformats.org/officeDocument/2006/relationships/tableStyles" Target="tableStyles.xml"/><Relationship Id="rId10" Type="http://schemas.openxmlformats.org/officeDocument/2006/relationships/font" Target="fonts/font1.fntdata"/><Relationship Id="rId78" Type="http://customschemas.google.com/relationships/presentationmetadata" Target="metadata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58575" y="692700"/>
            <a:ext cx="4633600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95000" y="4387125"/>
            <a:ext cx="556005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8037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7" name="Google Shape;107;p14:notes"/>
          <p:cNvSpPr txBox="1">
            <a:spLocks noGrp="1"/>
          </p:cNvSpPr>
          <p:nvPr>
            <p:ph type="body" idx="1"/>
          </p:nvPr>
        </p:nvSpPr>
        <p:spPr>
          <a:xfrm>
            <a:off x="695326" y="4387851"/>
            <a:ext cx="5559425" cy="415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14:notes"/>
          <p:cNvSpPr txBox="1">
            <a:spLocks noGrp="1"/>
          </p:cNvSpPr>
          <p:nvPr>
            <p:ph type="sldNum" idx="12"/>
          </p:nvPr>
        </p:nvSpPr>
        <p:spPr>
          <a:xfrm>
            <a:off x="3937000" y="8772526"/>
            <a:ext cx="3011488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5"/>
          <p:cNvSpPr txBox="1"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5"/>
          <p:cNvSpPr txBox="1"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5"/>
          <p:cNvSpPr txBox="1">
            <a:spLocks noGrp="1"/>
          </p:cNvSpPr>
          <p:nvPr>
            <p:ph type="dt" idx="10"/>
          </p:nvPr>
        </p:nvSpPr>
        <p:spPr>
          <a:xfrm>
            <a:off x="457200" y="1524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5"/>
          <p:cNvSpPr txBox="1">
            <a:spLocks noGrp="1"/>
          </p:cNvSpPr>
          <p:nvPr>
            <p:ph type="ftr" idx="11"/>
          </p:nvPr>
        </p:nvSpPr>
        <p:spPr>
          <a:xfrm>
            <a:off x="3124200" y="1682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5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8"/>
          <p:cNvSpPr txBox="1"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8"/>
          <p:cNvSpPr txBox="1">
            <a:spLocks noGrp="1"/>
          </p:cNvSpPr>
          <p:nvPr>
            <p:ph type="body" idx="1"/>
          </p:nvPr>
        </p:nvSpPr>
        <p:spPr>
          <a:xfrm>
            <a:off x="457200" y="1676401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48"/>
          <p:cNvSpPr txBox="1">
            <a:spLocks noGrp="1"/>
          </p:cNvSpPr>
          <p:nvPr>
            <p:ph type="dt" idx="10"/>
          </p:nvPr>
        </p:nvSpPr>
        <p:spPr>
          <a:xfrm>
            <a:off x="457200" y="920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48"/>
          <p:cNvSpPr txBox="1">
            <a:spLocks noGrp="1"/>
          </p:cNvSpPr>
          <p:nvPr>
            <p:ph type="ftr" idx="11"/>
          </p:nvPr>
        </p:nvSpPr>
        <p:spPr>
          <a:xfrm>
            <a:off x="3124200" y="1682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8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51"/>
          <p:cNvSpPr txBox="1">
            <a:spLocks noGrp="1"/>
          </p:cNvSpPr>
          <p:nvPr>
            <p:ph type="dt" idx="10"/>
          </p:nvPr>
        </p:nvSpPr>
        <p:spPr>
          <a:xfrm>
            <a:off x="457200" y="1524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51"/>
          <p:cNvSpPr txBox="1">
            <a:spLocks noGrp="1"/>
          </p:cNvSpPr>
          <p:nvPr>
            <p:ph type="ftr" idx="11"/>
          </p:nvPr>
        </p:nvSpPr>
        <p:spPr>
          <a:xfrm>
            <a:off x="3124200" y="920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51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2"/>
          <p:cNvSpPr txBox="1">
            <a:spLocks noGrp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5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4038600" cy="4190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marL="2286000" lvl="4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66" name="Google Shape;66;p52"/>
          <p:cNvSpPr txBox="1">
            <a:spLocks noGrp="1"/>
          </p:cNvSpPr>
          <p:nvPr>
            <p:ph type="body" idx="2"/>
          </p:nvPr>
        </p:nvSpPr>
        <p:spPr>
          <a:xfrm>
            <a:off x="4648200" y="1600201"/>
            <a:ext cx="4038600" cy="4190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marL="2286000" lvl="4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67" name="Google Shape;67;p52"/>
          <p:cNvSpPr txBox="1">
            <a:spLocks noGrp="1"/>
          </p:cNvSpPr>
          <p:nvPr>
            <p:ph type="dt" idx="10"/>
          </p:nvPr>
        </p:nvSpPr>
        <p:spPr>
          <a:xfrm>
            <a:off x="457200" y="1524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52"/>
          <p:cNvSpPr txBox="1">
            <a:spLocks noGrp="1"/>
          </p:cNvSpPr>
          <p:nvPr>
            <p:ph type="ftr" idx="11"/>
          </p:nvPr>
        </p:nvSpPr>
        <p:spPr>
          <a:xfrm>
            <a:off x="3124200" y="1682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52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3"/>
          <p:cNvSpPr txBox="1"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3" name="Google Shape;73;p5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61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4" name="Google Shape;74;p5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5" name="Google Shape;75;p5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61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6" name="Google Shape;76;p53"/>
          <p:cNvSpPr txBox="1">
            <a:spLocks noGrp="1"/>
          </p:cNvSpPr>
          <p:nvPr>
            <p:ph type="dt" idx="10"/>
          </p:nvPr>
        </p:nvSpPr>
        <p:spPr>
          <a:xfrm>
            <a:off x="457200" y="1524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53"/>
          <p:cNvSpPr txBox="1">
            <a:spLocks noGrp="1"/>
          </p:cNvSpPr>
          <p:nvPr>
            <p:ph type="ftr" idx="11"/>
          </p:nvPr>
        </p:nvSpPr>
        <p:spPr>
          <a:xfrm>
            <a:off x="3124200" y="1682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53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4"/>
          <p:cNvSpPr txBox="1">
            <a:spLocks noGrp="1"/>
          </p:cNvSpPr>
          <p:nvPr>
            <p:ph type="title"/>
          </p:nvPr>
        </p:nvSpPr>
        <p:spPr>
          <a:xfrm>
            <a:off x="457200" y="609600"/>
            <a:ext cx="3008313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54"/>
          <p:cNvSpPr txBox="1">
            <a:spLocks noGrp="1"/>
          </p:cNvSpPr>
          <p:nvPr>
            <p:ph type="body" idx="1"/>
          </p:nvPr>
        </p:nvSpPr>
        <p:spPr>
          <a:xfrm>
            <a:off x="3575050" y="609601"/>
            <a:ext cx="5111750" cy="5181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82" name="Google Shape;82;p54"/>
          <p:cNvSpPr txBox="1">
            <a:spLocks noGrp="1"/>
          </p:cNvSpPr>
          <p:nvPr>
            <p:ph type="body" idx="2"/>
          </p:nvPr>
        </p:nvSpPr>
        <p:spPr>
          <a:xfrm>
            <a:off x="457200" y="1676401"/>
            <a:ext cx="3008313" cy="4114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3" name="Google Shape;83;p54"/>
          <p:cNvSpPr txBox="1">
            <a:spLocks noGrp="1"/>
          </p:cNvSpPr>
          <p:nvPr>
            <p:ph type="dt" idx="10"/>
          </p:nvPr>
        </p:nvSpPr>
        <p:spPr>
          <a:xfrm>
            <a:off x="457200" y="1524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54"/>
          <p:cNvSpPr txBox="1">
            <a:spLocks noGrp="1"/>
          </p:cNvSpPr>
          <p:nvPr>
            <p:ph type="ftr" idx="11"/>
          </p:nvPr>
        </p:nvSpPr>
        <p:spPr>
          <a:xfrm>
            <a:off x="3124200" y="1682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54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5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89" name="Google Shape;89;p55"/>
          <p:cNvSpPr txBox="1">
            <a:spLocks noGrp="1"/>
          </p:cNvSpPr>
          <p:nvPr>
            <p:ph type="body" idx="1"/>
          </p:nvPr>
        </p:nvSpPr>
        <p:spPr>
          <a:xfrm>
            <a:off x="1792288" y="5181600"/>
            <a:ext cx="5486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90" name="Google Shape;90;p55"/>
          <p:cNvSpPr txBox="1">
            <a:spLocks noGrp="1"/>
          </p:cNvSpPr>
          <p:nvPr>
            <p:ph type="dt" idx="10"/>
          </p:nvPr>
        </p:nvSpPr>
        <p:spPr>
          <a:xfrm>
            <a:off x="457200" y="1524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55"/>
          <p:cNvSpPr txBox="1">
            <a:spLocks noGrp="1"/>
          </p:cNvSpPr>
          <p:nvPr>
            <p:ph type="ftr" idx="11"/>
          </p:nvPr>
        </p:nvSpPr>
        <p:spPr>
          <a:xfrm>
            <a:off x="3124200" y="1682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5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6"/>
          <p:cNvSpPr txBox="1">
            <a:spLocks noGrp="1"/>
          </p:cNvSpPr>
          <p:nvPr>
            <p:ph type="title"/>
          </p:nvPr>
        </p:nvSpPr>
        <p:spPr>
          <a:xfrm>
            <a:off x="457200" y="944563"/>
            <a:ext cx="8229600" cy="808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56"/>
          <p:cNvSpPr txBox="1">
            <a:spLocks noGrp="1"/>
          </p:cNvSpPr>
          <p:nvPr>
            <p:ph type="body" idx="1"/>
          </p:nvPr>
        </p:nvSpPr>
        <p:spPr>
          <a:xfrm rot="5400000">
            <a:off x="2640806" y="-278606"/>
            <a:ext cx="3862388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56"/>
          <p:cNvSpPr txBox="1">
            <a:spLocks noGrp="1"/>
          </p:cNvSpPr>
          <p:nvPr>
            <p:ph type="dt" idx="10"/>
          </p:nvPr>
        </p:nvSpPr>
        <p:spPr>
          <a:xfrm>
            <a:off x="457200" y="1524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56"/>
          <p:cNvSpPr txBox="1">
            <a:spLocks noGrp="1"/>
          </p:cNvSpPr>
          <p:nvPr>
            <p:ph type="ftr" idx="11"/>
          </p:nvPr>
        </p:nvSpPr>
        <p:spPr>
          <a:xfrm>
            <a:off x="3124200" y="1682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56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7"/>
          <p:cNvSpPr txBox="1">
            <a:spLocks noGrp="1"/>
          </p:cNvSpPr>
          <p:nvPr>
            <p:ph type="title"/>
          </p:nvPr>
        </p:nvSpPr>
        <p:spPr>
          <a:xfrm rot="5400000">
            <a:off x="4953000" y="2209801"/>
            <a:ext cx="54102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57"/>
          <p:cNvSpPr txBox="1">
            <a:spLocks noGrp="1"/>
          </p:cNvSpPr>
          <p:nvPr>
            <p:ph type="body" idx="1"/>
          </p:nvPr>
        </p:nvSpPr>
        <p:spPr>
          <a:xfrm rot="5400000">
            <a:off x="762000" y="228601"/>
            <a:ext cx="54102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57"/>
          <p:cNvSpPr txBox="1">
            <a:spLocks noGrp="1"/>
          </p:cNvSpPr>
          <p:nvPr>
            <p:ph type="dt" idx="10"/>
          </p:nvPr>
        </p:nvSpPr>
        <p:spPr>
          <a:xfrm>
            <a:off x="457200" y="1524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57"/>
          <p:cNvSpPr txBox="1">
            <a:spLocks noGrp="1"/>
          </p:cNvSpPr>
          <p:nvPr>
            <p:ph type="ftr" idx="11"/>
          </p:nvPr>
        </p:nvSpPr>
        <p:spPr>
          <a:xfrm>
            <a:off x="3124200" y="1682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57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4"/>
          <p:cNvSpPr txBox="1">
            <a:spLocks noGrp="1"/>
          </p:cNvSpPr>
          <p:nvPr>
            <p:ph type="title"/>
          </p:nvPr>
        </p:nvSpPr>
        <p:spPr>
          <a:xfrm>
            <a:off x="457200" y="944563"/>
            <a:ext cx="8229600" cy="808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44"/>
          <p:cNvSpPr txBox="1">
            <a:spLocks noGrp="1"/>
          </p:cNvSpPr>
          <p:nvPr>
            <p:ph type="body" idx="1"/>
          </p:nvPr>
        </p:nvSpPr>
        <p:spPr>
          <a:xfrm>
            <a:off x="457200" y="1905000"/>
            <a:ext cx="8229600" cy="386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4"/>
          <p:cNvSpPr txBox="1">
            <a:spLocks noGrp="1"/>
          </p:cNvSpPr>
          <p:nvPr>
            <p:ph type="dt" idx="10"/>
          </p:nvPr>
        </p:nvSpPr>
        <p:spPr>
          <a:xfrm>
            <a:off x="457200" y="1524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4"/>
          <p:cNvSpPr txBox="1">
            <a:spLocks noGrp="1"/>
          </p:cNvSpPr>
          <p:nvPr>
            <p:ph type="ftr" idx="11"/>
          </p:nvPr>
        </p:nvSpPr>
        <p:spPr>
          <a:xfrm>
            <a:off x="3124200" y="168275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4"/>
          <p:cNvSpPr txBox="1">
            <a:spLocks noGrp="1"/>
          </p:cNvSpPr>
          <p:nvPr>
            <p:ph type="sldNum" idx="12"/>
          </p:nvPr>
        </p:nvSpPr>
        <p:spPr>
          <a:xfrm>
            <a:off x="6553200" y="1682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" name="Google Shape;11;p44"/>
          <p:cNvSpPr/>
          <p:nvPr/>
        </p:nvSpPr>
        <p:spPr>
          <a:xfrm>
            <a:off x="0" y="6248400"/>
            <a:ext cx="9144000" cy="625475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rgbClr val="6F5C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44"/>
          <p:cNvSpPr txBox="1"/>
          <p:nvPr/>
        </p:nvSpPr>
        <p:spPr>
          <a:xfrm>
            <a:off x="304800" y="6429375"/>
            <a:ext cx="25908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Maryland Public Service Commission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44"/>
          <p:cNvSpPr txBox="1"/>
          <p:nvPr/>
        </p:nvSpPr>
        <p:spPr>
          <a:xfrm>
            <a:off x="2971800" y="6429375"/>
            <a:ext cx="25908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Baltimore, Maryland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" name="Google Shape;14;p44"/>
          <p:cNvCxnSpPr/>
          <p:nvPr/>
        </p:nvCxnSpPr>
        <p:spPr>
          <a:xfrm>
            <a:off x="2895600" y="6491288"/>
            <a:ext cx="0" cy="138112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5" name="Google Shape;15;p44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7239000" y="5794375"/>
            <a:ext cx="1905000" cy="10826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>
            <a:spLocks noGrp="1"/>
          </p:cNvSpPr>
          <p:nvPr>
            <p:ph type="ctrTitle"/>
          </p:nvPr>
        </p:nvSpPr>
        <p:spPr>
          <a:xfrm>
            <a:off x="685800" y="2458065"/>
            <a:ext cx="7760110" cy="1392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  <a:t>PSC Role in Transmission Siting &amp; Permitting: </a:t>
            </a:r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  <a:t>Distribution Nexus and the Utility RELIEF Act (HB1532)</a:t>
            </a:r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br>
              <a:rPr lang="en-US" sz="2800" dirty="0"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en-US" sz="2400" dirty="0">
                <a:latin typeface="Arial Black"/>
                <a:ea typeface="Arial Black"/>
                <a:cs typeface="Arial Black"/>
                <a:sym typeface="Arial Black"/>
              </a:rPr>
              <a:t>Transmission Modernization Workgroup</a:t>
            </a:r>
            <a:br>
              <a:rPr lang="en-US" sz="2400" dirty="0">
                <a:latin typeface="Arial Black"/>
                <a:ea typeface="Arial Black"/>
                <a:cs typeface="Arial Black"/>
                <a:sym typeface="Arial Black"/>
              </a:rPr>
            </a:br>
            <a:endParaRPr sz="2800" dirty="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1" name="Google Shape;111;p14"/>
          <p:cNvSpPr txBox="1">
            <a:spLocks noGrp="1"/>
          </p:cNvSpPr>
          <p:nvPr>
            <p:ph type="subTitle" idx="1"/>
          </p:nvPr>
        </p:nvSpPr>
        <p:spPr>
          <a:xfrm>
            <a:off x="3179506" y="5406954"/>
            <a:ext cx="2772697" cy="1054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None/>
            </a:pPr>
            <a:endParaRPr lang="en-US" sz="1600" b="1" dirty="0"/>
          </a:p>
          <a:p>
            <a:pPr marL="457200" lvl="0" indent="-4318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None/>
            </a:pPr>
            <a:r>
              <a:rPr lang="en-US" sz="1600" b="1" dirty="0"/>
              <a:t>May 05, 2026</a:t>
            </a:r>
            <a:endParaRPr dirty="0"/>
          </a:p>
        </p:txBody>
      </p:sp>
      <p:pic>
        <p:nvPicPr>
          <p:cNvPr id="112" name="Google Shape;11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00200" y="152400"/>
            <a:ext cx="6059488" cy="131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324"/>
            <a:ext cx="8229600" cy="1023219"/>
          </a:xfrm>
        </p:spPr>
        <p:txBody>
          <a:bodyPr>
            <a:noAutofit/>
          </a:bodyPr>
          <a:lstStyle/>
          <a:p>
            <a:r>
              <a:rPr sz="3000" dirty="0"/>
              <a:t>Before Utility RELIEF Act: Transmission </a:t>
            </a:r>
            <a:r>
              <a:rPr lang="en-US" sz="3000" dirty="0"/>
              <a:t>Siting and Permitting </a:t>
            </a:r>
            <a:endParaRPr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5846"/>
            <a:ext cx="8229600" cy="4375356"/>
          </a:xfrm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en-US" sz="3100" dirty="0"/>
              <a:t>Transmission permitting and siting in Maryland is grounded in </a:t>
            </a:r>
            <a:r>
              <a:rPr sz="3100" dirty="0"/>
              <a:t>C</a:t>
            </a:r>
            <a:r>
              <a:rPr lang="en-US" sz="3100" dirty="0"/>
              <a:t>ertificate of </a:t>
            </a:r>
            <a:r>
              <a:rPr sz="3100" dirty="0"/>
              <a:t>P</a:t>
            </a:r>
            <a:r>
              <a:rPr lang="en-US" sz="3100" dirty="0"/>
              <a:t>ublic </a:t>
            </a:r>
            <a:r>
              <a:rPr sz="3100" dirty="0"/>
              <a:t>Convenience</a:t>
            </a:r>
            <a:r>
              <a:rPr lang="en-US" sz="3100" dirty="0"/>
              <a:t> and </a:t>
            </a:r>
            <a:r>
              <a:rPr sz="3100" dirty="0"/>
              <a:t>N</a:t>
            </a:r>
            <a:r>
              <a:rPr lang="en-US" sz="3100" dirty="0"/>
              <a:t>ecessity (“CPCN”) requirements in </a:t>
            </a:r>
            <a:r>
              <a:rPr sz="3100" dirty="0"/>
              <a:t>PUA § 7-207</a:t>
            </a:r>
            <a:r>
              <a:rPr lang="en-US" sz="3100" dirty="0"/>
              <a:t>.</a:t>
            </a:r>
          </a:p>
          <a:p>
            <a:pPr lvl="1" algn="just"/>
            <a:r>
              <a:rPr lang="en-US" sz="2800" dirty="0"/>
              <a:t>Per 7-207(a)(6) transmission CPCN is required for overhead lines greater than 69 kilovolt (“kV“)</a:t>
            </a:r>
          </a:p>
          <a:p>
            <a:pPr lvl="1" algn="just">
              <a:spcAft>
                <a:spcPts val="600"/>
              </a:spcAft>
            </a:pPr>
            <a:r>
              <a:rPr lang="en-US" sz="2800" dirty="0"/>
              <a:t>The PSC is required to consider the following before taking a final action on a CPCN application:</a:t>
            </a:r>
          </a:p>
          <a:p>
            <a:pPr lvl="2" algn="just"/>
            <a:r>
              <a:rPr lang="en-US" sz="2600" dirty="0"/>
              <a:t>Effect of the project on the reliability/stability of the electric system, economics, and environment of the State.</a:t>
            </a:r>
          </a:p>
          <a:p>
            <a:pPr lvl="2" algn="just"/>
            <a:r>
              <a:rPr lang="en-US" sz="2600" dirty="0"/>
              <a:t>Need to meet existing and future electric demand.  </a:t>
            </a:r>
          </a:p>
          <a:p>
            <a:pPr lvl="2" algn="just">
              <a:spcAft>
                <a:spcPts val="1200"/>
              </a:spcAft>
            </a:pPr>
            <a:r>
              <a:rPr lang="en-US" sz="2600" dirty="0"/>
              <a:t>Alternative routes evaluated.</a:t>
            </a:r>
          </a:p>
          <a:p>
            <a:pPr algn="just"/>
            <a:r>
              <a:rPr lang="en-US" sz="3400" dirty="0"/>
              <a:t>COMAR 20.79 lists CPCN application requirements.</a:t>
            </a:r>
          </a:p>
          <a:p>
            <a:pPr marL="76200" indent="0" algn="just">
              <a:buNone/>
            </a:pPr>
            <a:endParaRPr lang="en-US" sz="3400" dirty="0"/>
          </a:p>
          <a:p>
            <a:pPr algn="just"/>
            <a:r>
              <a:rPr lang="en-US" sz="3400" dirty="0"/>
              <a:t>The existing framework evaluates need and routing but did not consistently require evaluation of distribution system constraints or non-wires alternatives as part of siting decisions.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827"/>
            <a:ext cx="8229600" cy="865239"/>
          </a:xfrm>
        </p:spPr>
        <p:txBody>
          <a:bodyPr>
            <a:noAutofit/>
          </a:bodyPr>
          <a:lstStyle/>
          <a:p>
            <a:r>
              <a:rPr sz="3000" dirty="0"/>
              <a:t>Before Utility RELIEF Act: </a:t>
            </a:r>
            <a:br>
              <a:rPr lang="en-US" sz="3000" dirty="0"/>
            </a:br>
            <a:r>
              <a:rPr sz="3000" dirty="0"/>
              <a:t>CPCN Exemptions</a:t>
            </a:r>
            <a:r>
              <a:rPr lang="en-US" sz="3000" dirty="0"/>
              <a:t> </a:t>
            </a:r>
            <a:endParaRPr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9066"/>
            <a:ext cx="8229600" cy="4444182"/>
          </a:xfrm>
        </p:spPr>
        <p:txBody>
          <a:bodyPr>
            <a:no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PUA § 7-207(b)(4) outlines m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andatory CPCN waiver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requirements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certain work on existing transmission lines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lvl="1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Applies when no new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ight-of-way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larger structures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required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accommodate increased voltage or larger conductors.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waiver conditions are satisfied, the Commission is required to grant the mandatory waiver request.</a:t>
            </a:r>
          </a:p>
          <a:p>
            <a:pPr lvl="1" algn="just">
              <a:spcAft>
                <a:spcPts val="600"/>
              </a:spcAft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opportunity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evaluate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alternatives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system-wide impacts,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cost-impact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under waiver provisions.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PUA § 7-207(b)(3) states that the Commission may waive CPCN requirements for a good cause.</a:t>
            </a:r>
          </a:p>
          <a:p>
            <a:pPr marL="7620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structure can limit consideration of grid optimization or distribution-level solutions as part of siting decisions.</a:t>
            </a:r>
          </a:p>
          <a:p>
            <a:pPr algn="just"/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514"/>
            <a:ext cx="8229600" cy="773728"/>
          </a:xfrm>
        </p:spPr>
        <p:txBody>
          <a:bodyPr>
            <a:noAutofit/>
          </a:bodyPr>
          <a:lstStyle/>
          <a:p>
            <a:r>
              <a:rPr sz="3000" dirty="0"/>
              <a:t>Before Utility RELIEF Act: </a:t>
            </a:r>
            <a:br>
              <a:rPr lang="en-US" sz="3000" dirty="0"/>
            </a:br>
            <a:r>
              <a:rPr sz="3000" dirty="0"/>
              <a:t>Electric System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9260"/>
            <a:ext cx="8229600" cy="4759480"/>
          </a:xfrm>
        </p:spPr>
        <p:txBody>
          <a:bodyPr>
            <a:noAutofit/>
          </a:bodyPr>
          <a:lstStyle/>
          <a:p>
            <a:pPr algn="just"/>
            <a:r>
              <a:rPr lang="en-US" sz="1750" dirty="0"/>
              <a:t>The Commission established the Distribution System Planning (DSP) Workgroup in 2021.</a:t>
            </a:r>
          </a:p>
          <a:p>
            <a:pPr algn="just"/>
            <a:r>
              <a:rPr lang="en-US" sz="1750" dirty="0"/>
              <a:t>Effective June 1, 2022, Maryland enacted the Climate Solutions Now Act (“CSNA”) which codified PUA § 7-801.</a:t>
            </a:r>
          </a:p>
          <a:p>
            <a:pPr algn="just"/>
            <a:r>
              <a:rPr lang="en-US" sz="1750" dirty="0"/>
              <a:t>In 2024, the passage of HB 1393 (the Electric System Planning—Scope and Funding Act), expanded the scope of distribution system planning to electric system planning (ESP).</a:t>
            </a:r>
          </a:p>
          <a:p>
            <a:pPr algn="just">
              <a:spcAft>
                <a:spcPts val="600"/>
              </a:spcAft>
            </a:pPr>
            <a:r>
              <a:rPr lang="en-US" sz="1750" dirty="0"/>
              <a:t>COMAR 20.50.15 became effective on November 10, 2025. The Electric System Planning Requirements under COMAR 20.50.15 require:</a:t>
            </a:r>
          </a:p>
          <a:p>
            <a:pPr lvl="1" algn="just"/>
            <a:r>
              <a:rPr lang="en-US" sz="1750" dirty="0"/>
              <a:t>Integrated transmission and distribution planning. </a:t>
            </a:r>
          </a:p>
          <a:p>
            <a:pPr lvl="1" algn="just"/>
            <a:r>
              <a:rPr lang="en-US" sz="1750" dirty="0"/>
              <a:t>Identification of non-wires solutions considered to address system constraints.</a:t>
            </a:r>
          </a:p>
          <a:p>
            <a:pPr algn="just"/>
            <a:r>
              <a:rPr lang="en-US" sz="1750" dirty="0"/>
              <a:t>Role in Siting &amp; Permitting (Distribution Nexus Support):</a:t>
            </a:r>
          </a:p>
          <a:p>
            <a:pPr lvl="1" algn="just"/>
            <a:r>
              <a:rPr lang="en-US" sz="1750" dirty="0"/>
              <a:t>Provides feeder/substation-level visibility</a:t>
            </a:r>
          </a:p>
          <a:p>
            <a:pPr lvl="1" algn="just"/>
            <a:r>
              <a:rPr lang="en-US" sz="1750" dirty="0"/>
              <a:t>Identifies localized constraints</a:t>
            </a:r>
          </a:p>
          <a:p>
            <a:pPr lvl="1" algn="just"/>
            <a:r>
              <a:rPr lang="en-US" sz="1750" dirty="0"/>
              <a:t>Supports grid-informed siting decisions</a:t>
            </a:r>
          </a:p>
          <a:p>
            <a:pPr algn="just"/>
            <a:r>
              <a:rPr lang="en-US" sz="1750" dirty="0"/>
              <a:t>ESP provides the data needed to align project siting with actual grid capability.</a:t>
            </a:r>
          </a:p>
          <a:p>
            <a:pPr lvl="1" algn="just"/>
            <a:endParaRPr lang="en-US" sz="1750" dirty="0"/>
          </a:p>
          <a:p>
            <a:pPr lvl="1" algn="just"/>
            <a:endParaRPr lang="en-US" sz="1800" dirty="0"/>
          </a:p>
          <a:p>
            <a:pPr lvl="1" algn="just"/>
            <a:endParaRPr lang="en-US" sz="1800" dirty="0"/>
          </a:p>
          <a:p>
            <a:pPr algn="just"/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5C12-2BB3-AD40-465F-C65870EEC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What is “Distribution Nexus” in Siting &amp; Permitting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5959A2-9577-73E5-3100-62072C334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835787"/>
            <a:ext cx="8229600" cy="4712208"/>
          </a:xfrm>
        </p:spPr>
        <p:txBody>
          <a:bodyPr/>
          <a:lstStyle/>
          <a:p>
            <a:pPr algn="just"/>
            <a:r>
              <a:rPr lang="en-US" sz="1550" dirty="0"/>
              <a:t>The relationship between a project’s location and the electric distribution system, which focuses on how and where projects connect to feeders, substations, and local circuits.</a:t>
            </a:r>
          </a:p>
          <a:p>
            <a:pPr algn="just"/>
            <a:r>
              <a:rPr lang="en-US" sz="1550" dirty="0"/>
              <a:t>This includes:</a:t>
            </a:r>
          </a:p>
          <a:p>
            <a:pPr lvl="1" algn="just"/>
            <a:r>
              <a:rPr lang="en-US" sz="1550" dirty="0"/>
              <a:t>Available hosting capacity</a:t>
            </a:r>
          </a:p>
          <a:p>
            <a:pPr lvl="1" algn="just"/>
            <a:r>
              <a:rPr lang="en-US" sz="1550" dirty="0"/>
              <a:t>Existing system constraints</a:t>
            </a:r>
          </a:p>
          <a:p>
            <a:pPr lvl="1" algn="just"/>
            <a:r>
              <a:rPr lang="en-US" sz="1550" dirty="0"/>
              <a:t>Required upgrades (cost &amp; timeline)</a:t>
            </a:r>
          </a:p>
          <a:p>
            <a:pPr lvl="1" algn="just"/>
            <a:r>
              <a:rPr lang="en-US" sz="1550" dirty="0"/>
              <a:t>Interconnection feasibility at the local level</a:t>
            </a:r>
          </a:p>
          <a:p>
            <a:pPr algn="just"/>
            <a:r>
              <a:rPr lang="en-US" sz="1550" dirty="0"/>
              <a:t>Without considering distribution nexus:</a:t>
            </a:r>
          </a:p>
          <a:p>
            <a:pPr lvl="1" algn="just"/>
            <a:r>
              <a:rPr lang="en-US" sz="1550" dirty="0"/>
              <a:t>Higher upgrade costs</a:t>
            </a:r>
          </a:p>
          <a:p>
            <a:pPr lvl="1" algn="just"/>
            <a:r>
              <a:rPr lang="en-US" sz="1550" dirty="0"/>
              <a:t>Longer interconnection timelines</a:t>
            </a:r>
          </a:p>
          <a:p>
            <a:pPr lvl="1" algn="just"/>
            <a:r>
              <a:rPr lang="en-US" sz="1550" dirty="0"/>
              <a:t>Inefficient siting decisions</a:t>
            </a:r>
          </a:p>
          <a:p>
            <a:pPr lvl="1" algn="just"/>
            <a:r>
              <a:rPr lang="en-US" sz="1550" dirty="0"/>
              <a:t>Increased ratepayer impacts</a:t>
            </a:r>
          </a:p>
          <a:p>
            <a:pPr algn="just"/>
            <a:r>
              <a:rPr lang="en-US" sz="1550" dirty="0"/>
              <a:t>Supported by:</a:t>
            </a:r>
          </a:p>
          <a:p>
            <a:pPr lvl="1" algn="just"/>
            <a:r>
              <a:rPr lang="en-US" sz="1550" dirty="0"/>
              <a:t>Electric System Planning (COMAR 20.50.15)</a:t>
            </a:r>
          </a:p>
          <a:p>
            <a:pPr lvl="1" algn="just"/>
            <a:r>
              <a:rPr lang="en-US" sz="1550" dirty="0"/>
              <a:t>HB 1532 (Utility RELIEF Act)</a:t>
            </a:r>
          </a:p>
          <a:p>
            <a:pPr lvl="1" algn="just"/>
            <a:r>
              <a:rPr lang="en-US" sz="1550" dirty="0"/>
              <a:t>Executive Order – Site Readiness &amp; Grid Optimization</a:t>
            </a:r>
          </a:p>
          <a:p>
            <a:pPr algn="just"/>
            <a:r>
              <a:rPr lang="en-US" sz="1550" dirty="0"/>
              <a:t>Bridges planning, interconnection, and siting decisions. </a:t>
            </a:r>
          </a:p>
          <a:p>
            <a:pPr algn="just"/>
            <a:r>
              <a:rPr lang="en-US" sz="1550" dirty="0"/>
              <a:t>Enables earlier identification of grid constraints in siting decisions.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385B0-72A9-B5D9-3D6A-F74AE399A68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9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FFB19-F68F-38C5-F6BB-21290FF2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987"/>
            <a:ext cx="8229600" cy="934730"/>
          </a:xfrm>
        </p:spPr>
        <p:txBody>
          <a:bodyPr>
            <a:noAutofit/>
          </a:bodyPr>
          <a:lstStyle/>
          <a:p>
            <a:r>
              <a:rPr lang="en-US" sz="3000" dirty="0"/>
              <a:t>After Utility RELIEF Act: </a:t>
            </a:r>
            <a:br>
              <a:rPr lang="en-US" sz="3000" dirty="0"/>
            </a:br>
            <a:r>
              <a:rPr lang="en-US" sz="3000" dirty="0"/>
              <a:t>New &amp; Clarified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E85CB-FD4D-4A01-5E31-3AE28172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099"/>
            <a:ext cx="8229600" cy="4857802"/>
          </a:xfrm>
        </p:spPr>
        <p:txBody>
          <a:bodyPr>
            <a:noAutofit/>
          </a:bodyPr>
          <a:lstStyle/>
          <a:p>
            <a:r>
              <a:rPr lang="en-US" sz="1850" dirty="0"/>
              <a:t>Clarifies CPCN Applicability. </a:t>
            </a:r>
          </a:p>
          <a:p>
            <a:pPr lvl="1"/>
            <a:r>
              <a:rPr lang="en-US" sz="1850" dirty="0"/>
              <a:t>Now applies to both overhead and underground transmission lines</a:t>
            </a:r>
          </a:p>
          <a:p>
            <a:r>
              <a:rPr lang="en-US" sz="1850" dirty="0"/>
              <a:t>Expands the expectation for alternatives analysis in CPCN approval.</a:t>
            </a:r>
          </a:p>
          <a:p>
            <a:pPr lvl="1"/>
            <a:r>
              <a:rPr lang="en-US" sz="1850" dirty="0"/>
              <a:t>Requires evaluation of ATTs and consideration of distribution system conditions and alternatives (distribution nexus), including whether localized constraints can be addressed through non-transmission solutions.</a:t>
            </a:r>
          </a:p>
          <a:p>
            <a:r>
              <a:rPr lang="en-US" sz="1850" dirty="0"/>
              <a:t>Encourages integration of planning, siting, and interconnection processes to improve efficiency and cost outcomes.</a:t>
            </a:r>
          </a:p>
          <a:p>
            <a:r>
              <a:rPr lang="en-US" sz="1850" dirty="0"/>
              <a:t>Updates the CPCN waiver requirements.</a:t>
            </a:r>
          </a:p>
          <a:p>
            <a:pPr lvl="1"/>
            <a:r>
              <a:rPr lang="en-US" sz="1850" dirty="0"/>
              <a:t>Replaces mandatory waivers with discretionary waivers.</a:t>
            </a:r>
          </a:p>
          <a:p>
            <a:r>
              <a:rPr lang="en-US" sz="1850" dirty="0"/>
              <a:t>Links CPCN approval to public-interest impacts.</a:t>
            </a:r>
          </a:p>
          <a:p>
            <a:pPr lvl="1"/>
            <a:r>
              <a:rPr lang="en-US" sz="1850" dirty="0"/>
              <a:t>Includes consideration of ratepayer impacts and system effects.</a:t>
            </a:r>
          </a:p>
          <a:p>
            <a:r>
              <a:rPr lang="en-US" sz="1850" dirty="0"/>
              <a:t>Adds a defined CPCN decision timeline for underground transmission applications.</a:t>
            </a:r>
          </a:p>
          <a:p>
            <a:r>
              <a:rPr lang="en-US" sz="1850" dirty="0"/>
              <a:t>Moves siting and permitting toward a more grid-informed, cost-conscious, and integrated planning framework.</a:t>
            </a:r>
          </a:p>
        </p:txBody>
      </p:sp>
    </p:spTree>
    <p:extLst>
      <p:ext uri="{BB962C8B-B14F-4D97-AF65-F5344CB8AC3E}">
        <p14:creationId xmlns:p14="http://schemas.microsoft.com/office/powerpoint/2010/main" val="59992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FEC7435-4D6D-48E7-B45C-E239ABA945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>
                <a:latin typeface="Arial Black" panose="020B0A04020102020204" pitchFamily="34" charset="0"/>
              </a:rPr>
              <a:t>Thank you!</a:t>
            </a:r>
            <a:br>
              <a:rPr lang="en-US" sz="2800" dirty="0">
                <a:latin typeface="Arial Black" panose="020B0A04020102020204" pitchFamily="34" charset="0"/>
              </a:rPr>
            </a:br>
            <a:br>
              <a:rPr lang="en-US" sz="2800" dirty="0">
                <a:latin typeface="Arial Black" panose="020B0A04020102020204" pitchFamily="34" charset="0"/>
              </a:rPr>
            </a:br>
            <a:br>
              <a:rPr lang="en-US" sz="2800" dirty="0">
                <a:latin typeface="Arial Black" panose="020B0A04020102020204" pitchFamily="34" charset="0"/>
              </a:rPr>
            </a:br>
            <a:r>
              <a:rPr lang="en-US" sz="2800" dirty="0">
                <a:latin typeface="Arial Black" panose="020B0A04020102020204" pitchFamily="34" charset="0"/>
              </a:rPr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613D5-68A4-582D-FA0F-124F69AC26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96268"/>
      </p:ext>
    </p:extLst>
  </p:cSld>
  <p:clrMapOvr>
    <a:masterClrMapping/>
  </p:clrMapOvr>
</p:sld>
</file>

<file path=ppt/theme/theme1.xml><?xml version="1.0" encoding="utf-8"?>
<a:theme xmlns:a="http://schemas.openxmlformats.org/drawingml/2006/main" name="Sample PSC Powerpoint Template_Version 2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6463BC55611C469CEDABDE6104E5EF" ma:contentTypeVersion="1" ma:contentTypeDescription="Create a new document." ma:contentTypeScope="" ma:versionID="599a758b4d8c3a9727cb2e42395f621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dcc10a156eb2aa295318eab019ded2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082841-F3B9-46A2-9381-87D027A228A4}"/>
</file>

<file path=customXml/itemProps2.xml><?xml version="1.0" encoding="utf-8"?>
<ds:datastoreItem xmlns:ds="http://schemas.openxmlformats.org/officeDocument/2006/customXml" ds:itemID="{09438B6D-7227-4D27-8A60-E427EE676BBC}"/>
</file>

<file path=customXml/itemProps3.xml><?xml version="1.0" encoding="utf-8"?>
<ds:datastoreItem xmlns:ds="http://schemas.openxmlformats.org/officeDocument/2006/customXml" ds:itemID="{2BB15CAC-C34D-4760-B837-337AB753467C}"/>
</file>

<file path=docProps/app.xml><?xml version="1.0" encoding="utf-8"?>
<Properties xmlns="http://schemas.openxmlformats.org/officeDocument/2006/extended-properties" xmlns:vt="http://schemas.openxmlformats.org/officeDocument/2006/docPropsVTypes">
  <TotalTime>4835</TotalTime>
  <Words>715</Words>
  <Application>Microsoft Office PowerPoint</Application>
  <PresentationFormat>On-screen Show (4:3)</PresentationFormat>
  <Paragraphs>68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Times New Roman</vt:lpstr>
      <vt:lpstr>Calibri</vt:lpstr>
      <vt:lpstr>Arial</vt:lpstr>
      <vt:lpstr>Arial Black</vt:lpstr>
      <vt:lpstr>Sample PSC Powerpoint Template_Version 2</vt:lpstr>
      <vt:lpstr>    PSC Role in Transmission Siting &amp; Permitting:   Distribution Nexus and the Utility RELIEF Act (HB1532)    Transmission Modernization Workgroup </vt:lpstr>
      <vt:lpstr>Before Utility RELIEF Act: Transmission Siting and Permitting </vt:lpstr>
      <vt:lpstr>Before Utility RELIEF Act:  CPCN Exemptions </vt:lpstr>
      <vt:lpstr>Before Utility RELIEF Act:  Electric System Planning</vt:lpstr>
      <vt:lpstr>What is “Distribution Nexus” in Siting &amp; Permitting</vt:lpstr>
      <vt:lpstr>After Utility RELIEF Act:  New &amp; Clarified Requirements</vt:lpstr>
      <vt:lpstr>Thank you!  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msantiagomosier</dc:creator>
  <cp:lastModifiedBy>Shannon Frede -MEA-</cp:lastModifiedBy>
  <cp:revision>10</cp:revision>
  <dcterms:created xsi:type="dcterms:W3CDTF">2008-09-03T19:09:41Z</dcterms:created>
  <dcterms:modified xsi:type="dcterms:W3CDTF">2026-05-13T18:00:01Z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0x010100A96463BC55611C469CEDABDE6104E5EF</vt:lpwstr>
  </property>
</Properties>
</file>