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8" r:id="rId2"/>
    <p:sldId id="295" r:id="rId3"/>
    <p:sldId id="304" r:id="rId4"/>
    <p:sldId id="298" r:id="rId5"/>
    <p:sldId id="306" r:id="rId6"/>
    <p:sldId id="307" r:id="rId7"/>
    <p:sldId id="308" r:id="rId8"/>
    <p:sldId id="309" r:id="rId9"/>
    <p:sldId id="310" r:id="rId10"/>
    <p:sldId id="303" r:id="rId11"/>
    <p:sldId id="317" r:id="rId12"/>
    <p:sldId id="291" r:id="rId13"/>
    <p:sldId id="316" r:id="rId14"/>
    <p:sldId id="311" r:id="rId15"/>
    <p:sldId id="312" r:id="rId16"/>
    <p:sldId id="315" r:id="rId17"/>
    <p:sldId id="318" r:id="rId18"/>
    <p:sldId id="319" r:id="rId19"/>
    <p:sldId id="313" r:id="rId20"/>
    <p:sldId id="314"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E8AAAB-679A-5E0B-C79F-BB810A268BB3}" name="Sophie MacDonald" initials="SM" userId="S::SophieMacDonald@marylandpsccom.onmicrosoft.com::996b60aa-cd2c-4186-837c-bbd5cbeea99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D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53974" autoAdjust="0"/>
  </p:normalViewPr>
  <p:slideViewPr>
    <p:cSldViewPr>
      <p:cViewPr varScale="1">
        <p:scale>
          <a:sx n="52" d="100"/>
          <a:sy n="52" d="100"/>
        </p:scale>
        <p:origin x="2323" y="53"/>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8/10/relationships/authors" Target="authors.xml"/><Relationship Id="rId30"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6E97ED-3D35-4195-9578-D88DD0C5F4EB}" type="datetimeFigureOut">
              <a:rPr lang="en-US" smtClean="0"/>
              <a:t>8/1/2026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D0B1AAA-0AF2-46BB-9C4C-A7F183DEB016}" type="slidenum">
              <a:rPr lang="en-US" smtClean="0"/>
              <a:t>‹#›</a:t>
            </a:fld>
            <a:endParaRPr lang="en-US"/>
          </a:p>
        </p:txBody>
      </p:sp>
    </p:spTree>
    <p:extLst>
      <p:ext uri="{BB962C8B-B14F-4D97-AF65-F5344CB8AC3E}">
        <p14:creationId xmlns:p14="http://schemas.microsoft.com/office/powerpoint/2010/main" val="860737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0B1AAA-0AF2-46BB-9C4C-A7F183DEB016}" type="slidenum">
              <a:rPr lang="en-US" smtClean="0"/>
              <a:t>1</a:t>
            </a:fld>
            <a:endParaRPr lang="en-US"/>
          </a:p>
        </p:txBody>
      </p:sp>
    </p:spTree>
    <p:extLst>
      <p:ext uri="{BB962C8B-B14F-4D97-AF65-F5344CB8AC3E}">
        <p14:creationId xmlns:p14="http://schemas.microsoft.com/office/powerpoint/2010/main" val="1748917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0B1AAA-0AF2-46BB-9C4C-A7F183DEB016}" type="slidenum">
              <a:rPr lang="en-US" smtClean="0"/>
              <a:t>2</a:t>
            </a:fld>
            <a:endParaRPr lang="en-US"/>
          </a:p>
        </p:txBody>
      </p:sp>
    </p:spTree>
    <p:extLst>
      <p:ext uri="{BB962C8B-B14F-4D97-AF65-F5344CB8AC3E}">
        <p14:creationId xmlns:p14="http://schemas.microsoft.com/office/powerpoint/2010/main" val="1103711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0B1AAA-0AF2-46BB-9C4C-A7F183DEB016}" type="slidenum">
              <a:rPr lang="en-US" smtClean="0"/>
              <a:t>3</a:t>
            </a:fld>
            <a:endParaRPr lang="en-US"/>
          </a:p>
        </p:txBody>
      </p:sp>
    </p:spTree>
    <p:extLst>
      <p:ext uri="{BB962C8B-B14F-4D97-AF65-F5344CB8AC3E}">
        <p14:creationId xmlns:p14="http://schemas.microsoft.com/office/powerpoint/2010/main" val="40896744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solidFill>
                <a:srgbClr val="FF0000"/>
              </a:solidFill>
            </a:endParaRPr>
          </a:p>
        </p:txBody>
      </p:sp>
      <p:sp>
        <p:nvSpPr>
          <p:cNvPr id="4" name="Slide Number Placeholder 3"/>
          <p:cNvSpPr>
            <a:spLocks noGrp="1"/>
          </p:cNvSpPr>
          <p:nvPr>
            <p:ph type="sldNum" sz="quarter" idx="5"/>
          </p:nvPr>
        </p:nvSpPr>
        <p:spPr/>
        <p:txBody>
          <a:bodyPr/>
          <a:lstStyle/>
          <a:p>
            <a:fld id="{AD0B1AAA-0AF2-46BB-9C4C-A7F183DEB016}" type="slidenum">
              <a:rPr lang="en-US" smtClean="0"/>
              <a:t>4</a:t>
            </a:fld>
            <a:endParaRPr lang="en-US"/>
          </a:p>
        </p:txBody>
      </p:sp>
    </p:spTree>
    <p:extLst>
      <p:ext uri="{BB962C8B-B14F-4D97-AF65-F5344CB8AC3E}">
        <p14:creationId xmlns:p14="http://schemas.microsoft.com/office/powerpoint/2010/main" val="1784883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chemeClr val="accent6">
                  <a:lumMod val="60000"/>
                  <a:lumOff val="40000"/>
                </a:schemeClr>
              </a:solidFill>
            </a:endParaRPr>
          </a:p>
        </p:txBody>
      </p:sp>
      <p:sp>
        <p:nvSpPr>
          <p:cNvPr id="4" name="Slide Number Placeholder 3"/>
          <p:cNvSpPr>
            <a:spLocks noGrp="1"/>
          </p:cNvSpPr>
          <p:nvPr>
            <p:ph type="sldNum" sz="quarter" idx="5"/>
          </p:nvPr>
        </p:nvSpPr>
        <p:spPr/>
        <p:txBody>
          <a:bodyPr/>
          <a:lstStyle/>
          <a:p>
            <a:fld id="{AD0B1AAA-0AF2-46BB-9C4C-A7F183DEB016}" type="slidenum">
              <a:rPr lang="en-US" smtClean="0"/>
              <a:t>5</a:t>
            </a:fld>
            <a:endParaRPr lang="en-US"/>
          </a:p>
        </p:txBody>
      </p:sp>
    </p:spTree>
    <p:extLst>
      <p:ext uri="{BB962C8B-B14F-4D97-AF65-F5344CB8AC3E}">
        <p14:creationId xmlns:p14="http://schemas.microsoft.com/office/powerpoint/2010/main" val="4049521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lvl="0" indent="-514350"/>
            <a:endParaRPr lang="en-US" b="0" dirty="0"/>
          </a:p>
        </p:txBody>
      </p:sp>
      <p:sp>
        <p:nvSpPr>
          <p:cNvPr id="4" name="Slide Number Placeholder 3"/>
          <p:cNvSpPr>
            <a:spLocks noGrp="1"/>
          </p:cNvSpPr>
          <p:nvPr>
            <p:ph type="sldNum" sz="quarter" idx="5"/>
          </p:nvPr>
        </p:nvSpPr>
        <p:spPr/>
        <p:txBody>
          <a:bodyPr/>
          <a:lstStyle/>
          <a:p>
            <a:fld id="{AD0B1AAA-0AF2-46BB-9C4C-A7F183DEB016}" type="slidenum">
              <a:rPr lang="en-US" smtClean="0"/>
              <a:t>6</a:t>
            </a:fld>
            <a:endParaRPr lang="en-US"/>
          </a:p>
        </p:txBody>
      </p:sp>
    </p:spTree>
    <p:extLst>
      <p:ext uri="{BB962C8B-B14F-4D97-AF65-F5344CB8AC3E}">
        <p14:creationId xmlns:p14="http://schemas.microsoft.com/office/powerpoint/2010/main" val="3113388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00050" lvl="0" indent="-514350"/>
            <a:endParaRPr lang="en-US" i="1" dirty="0"/>
          </a:p>
        </p:txBody>
      </p:sp>
      <p:sp>
        <p:nvSpPr>
          <p:cNvPr id="4" name="Slide Number Placeholder 3"/>
          <p:cNvSpPr>
            <a:spLocks noGrp="1"/>
          </p:cNvSpPr>
          <p:nvPr>
            <p:ph type="sldNum" sz="quarter" idx="5"/>
          </p:nvPr>
        </p:nvSpPr>
        <p:spPr/>
        <p:txBody>
          <a:bodyPr/>
          <a:lstStyle/>
          <a:p>
            <a:fld id="{AD0B1AAA-0AF2-46BB-9C4C-A7F183DEB016}" type="slidenum">
              <a:rPr lang="en-US" smtClean="0"/>
              <a:t>7</a:t>
            </a:fld>
            <a:endParaRPr lang="en-US"/>
          </a:p>
        </p:txBody>
      </p:sp>
    </p:spTree>
    <p:extLst>
      <p:ext uri="{BB962C8B-B14F-4D97-AF65-F5344CB8AC3E}">
        <p14:creationId xmlns:p14="http://schemas.microsoft.com/office/powerpoint/2010/main" val="3425550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endParaRPr lang="en-US" b="0" i="1" dirty="0"/>
          </a:p>
        </p:txBody>
      </p:sp>
      <p:sp>
        <p:nvSpPr>
          <p:cNvPr id="4" name="Slide Number Placeholder 3"/>
          <p:cNvSpPr>
            <a:spLocks noGrp="1"/>
          </p:cNvSpPr>
          <p:nvPr>
            <p:ph type="sldNum" sz="quarter" idx="5"/>
          </p:nvPr>
        </p:nvSpPr>
        <p:spPr/>
        <p:txBody>
          <a:bodyPr/>
          <a:lstStyle/>
          <a:p>
            <a:fld id="{AD0B1AAA-0AF2-46BB-9C4C-A7F183DEB016}" type="slidenum">
              <a:rPr lang="en-US" smtClean="0"/>
              <a:t>8</a:t>
            </a:fld>
            <a:endParaRPr lang="en-US"/>
          </a:p>
        </p:txBody>
      </p:sp>
    </p:spTree>
    <p:extLst>
      <p:ext uri="{BB962C8B-B14F-4D97-AF65-F5344CB8AC3E}">
        <p14:creationId xmlns:p14="http://schemas.microsoft.com/office/powerpoint/2010/main" val="287155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0B1AAA-0AF2-46BB-9C4C-A7F183DEB016}" type="slidenum">
              <a:rPr lang="en-US" smtClean="0"/>
              <a:t>9</a:t>
            </a:fld>
            <a:endParaRPr lang="en-US"/>
          </a:p>
        </p:txBody>
      </p:sp>
    </p:spTree>
    <p:extLst>
      <p:ext uri="{BB962C8B-B14F-4D97-AF65-F5344CB8AC3E}">
        <p14:creationId xmlns:p14="http://schemas.microsoft.com/office/powerpoint/2010/main" val="15651520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0B1AAA-0AF2-46BB-9C4C-A7F183DEB016}" type="slidenum">
              <a:rPr lang="en-US" smtClean="0"/>
              <a:t>11</a:t>
            </a:fld>
            <a:endParaRPr lang="en-US"/>
          </a:p>
        </p:txBody>
      </p:sp>
    </p:spTree>
    <p:extLst>
      <p:ext uri="{BB962C8B-B14F-4D97-AF65-F5344CB8AC3E}">
        <p14:creationId xmlns:p14="http://schemas.microsoft.com/office/powerpoint/2010/main" val="1954707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p:spPr>
        <p:txBody>
          <a:bodyPr/>
          <a:lstStyle>
            <a:lvl1pPr>
              <a:defRPr>
                <a:latin typeface="+mj-lt"/>
                <a:ea typeface="Yu Gothic" panose="020B0400000000000000" pitchFamily="34" charset="-128"/>
                <a:cs typeface="Nirmala UI" panose="020B0502040204020203"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371600" y="3657600"/>
            <a:ext cx="6400800" cy="1981200"/>
          </a:xfrm>
        </p:spPr>
        <p:txBody>
          <a:bodyPr/>
          <a:lstStyle>
            <a:lvl1pPr marL="0" indent="0" algn="ctr">
              <a:buNone/>
              <a:defRPr>
                <a:solidFill>
                  <a:schemeClr val="tx1">
                    <a:tint val="75000"/>
                  </a:schemeClr>
                </a:solidFill>
                <a:latin typeface="Times New Roman" panose="02020603050405020304" pitchFamily="18" charset="0"/>
                <a:ea typeface="Yu Gothic" panose="020B0400000000000000" pitchFamily="34" charset="-128"/>
                <a:cs typeface="Times New Roman" panose="02020603050405020304"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C755A1-F9E9-462F-9A29-F52B0EE745B9}" type="datetimeFigureOut">
              <a:rPr lang="en-US" smtClean="0"/>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818806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914400"/>
          </a:xfrm>
        </p:spPr>
        <p:txBody>
          <a:bodyPr/>
          <a:lstStyle/>
          <a:p>
            <a:r>
              <a:rPr lang="en-US"/>
              <a:t>Click to edit Master title style</a:t>
            </a:r>
          </a:p>
        </p:txBody>
      </p:sp>
      <p:sp>
        <p:nvSpPr>
          <p:cNvPr id="3" name="Content Placeholder 2"/>
          <p:cNvSpPr>
            <a:spLocks noGrp="1"/>
          </p:cNvSpPr>
          <p:nvPr>
            <p:ph idx="1"/>
          </p:nvPr>
        </p:nvSpPr>
        <p:spPr>
          <a:xfrm>
            <a:off x="457200" y="1828801"/>
            <a:ext cx="8229600" cy="3962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92075"/>
            <a:ext cx="2133600" cy="365125"/>
          </a:xfrm>
        </p:spPr>
        <p:txBody>
          <a:bodyPr/>
          <a:lstStyle/>
          <a:p>
            <a:fld id="{D4C755A1-F9E9-462F-9A29-F52B0EE745B9}" type="datetimeFigureOut">
              <a:rPr lang="en-US" smtClean="0"/>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4105468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C755A1-F9E9-462F-9A29-F52B0EE745B9}" type="datetimeFigureOut">
              <a:rPr lang="en-US" smtClean="0"/>
              <a:t>8/1/2026</a:t>
            </a:fld>
            <a:endParaRPr lang="en-US"/>
          </a:p>
        </p:txBody>
      </p:sp>
      <p:sp>
        <p:nvSpPr>
          <p:cNvPr id="5" name="Footer Placeholder 4"/>
          <p:cNvSpPr>
            <a:spLocks noGrp="1"/>
          </p:cNvSpPr>
          <p:nvPr>
            <p:ph type="ftr" sz="quarter" idx="11"/>
          </p:nvPr>
        </p:nvSpPr>
        <p:spPr>
          <a:xfrm>
            <a:off x="3124200" y="92075"/>
            <a:ext cx="2895600" cy="365125"/>
          </a:xfrm>
        </p:spPr>
        <p:txBody>
          <a:bodyPr/>
          <a:lstStyle/>
          <a:p>
            <a:endParaRPr lang="en-US"/>
          </a:p>
        </p:txBody>
      </p:sp>
      <p:sp>
        <p:nvSpPr>
          <p:cNvPr id="6" name="Slide Number Placeholder 5"/>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465124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838200"/>
          </a:xfrm>
        </p:spPr>
        <p:txBody>
          <a:bodyPr/>
          <a:lstStyle/>
          <a:p>
            <a:r>
              <a:rPr lang="en-US"/>
              <a:t>Click to edit Master title style</a:t>
            </a:r>
          </a:p>
        </p:txBody>
      </p:sp>
      <p:sp>
        <p:nvSpPr>
          <p:cNvPr id="3" name="Content Placeholder 2"/>
          <p:cNvSpPr>
            <a:spLocks noGrp="1"/>
          </p:cNvSpPr>
          <p:nvPr>
            <p:ph sz="half" idx="1"/>
          </p:nvPr>
        </p:nvSpPr>
        <p:spPr>
          <a:xfrm>
            <a:off x="457200" y="1600201"/>
            <a:ext cx="4038600" cy="41909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1"/>
            <a:ext cx="4038600" cy="41909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4C755A1-F9E9-462F-9A29-F52B0EE745B9}" type="datetimeFigureOut">
              <a:rPr lang="en-US" smtClean="0"/>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3772002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762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C755A1-F9E9-462F-9A29-F52B0EE745B9}" type="datetimeFigureOut">
              <a:rPr lang="en-US" smtClean="0"/>
              <a:t>8/1/2026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786626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4C755A1-F9E9-462F-9A29-F52B0EE745B9}" type="datetimeFigureOut">
              <a:rPr lang="en-US" smtClean="0"/>
              <a:t>8/1/2026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259452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C755A1-F9E9-462F-9A29-F52B0EE745B9}" type="datetimeFigureOut">
              <a:rPr lang="en-US" smtClean="0"/>
              <a:t>8/1/2026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0231763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3008313" cy="10668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609601"/>
            <a:ext cx="5111750" cy="518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676401"/>
            <a:ext cx="3008313" cy="41147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C755A1-F9E9-462F-9A29-F52B0EE745B9}" type="datetimeFigureOut">
              <a:rPr lang="en-US" smtClean="0"/>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1419341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381000"/>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181600"/>
            <a:ext cx="5486400" cy="76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C755A1-F9E9-462F-9A29-F52B0EE745B9}" type="datetimeFigureOut">
              <a:rPr lang="en-US" smtClean="0"/>
              <a:t>8/1/2026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3146158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C755A1-F9E9-462F-9A29-F52B0EE745B9}" type="datetimeFigureOut">
              <a:rPr lang="en-US" smtClean="0"/>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1496316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1"/>
            <a:ext cx="20574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533401"/>
            <a:ext cx="60198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4C755A1-F9E9-462F-9A29-F52B0EE745B9}" type="datetimeFigureOut">
              <a:rPr lang="en-US" smtClean="0"/>
              <a:t>8/1/2026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7230D1-7A5D-4431-94E9-C99F3C495A2C}" type="slidenum">
              <a:rPr lang="en-US" smtClean="0"/>
              <a:t>‹#›</a:t>
            </a:fld>
            <a:endParaRPr lang="en-US"/>
          </a:p>
        </p:txBody>
      </p:sp>
    </p:spTree>
    <p:extLst>
      <p:ext uri="{BB962C8B-B14F-4D97-AF65-F5344CB8AC3E}">
        <p14:creationId xmlns:p14="http://schemas.microsoft.com/office/powerpoint/2010/main" val="1023097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4C755A1-F9E9-462F-9A29-F52B0EE745B9}" type="datetimeFigureOut">
              <a:rPr lang="en-US" smtClean="0"/>
              <a:t>8/1/2026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7230D1-7A5D-4431-94E9-C99F3C495A2C}" type="slidenum">
              <a:rPr lang="en-US" smtClean="0"/>
              <a:t>‹#›</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5199" y="1981200"/>
            <a:ext cx="4913602" cy="23098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480227" y="4572000"/>
            <a:ext cx="2183546" cy="369332"/>
          </a:xfrm>
          <a:prstGeom prst="rect">
            <a:avLst/>
          </a:prstGeom>
          <a:noFill/>
        </p:spPr>
        <p:txBody>
          <a:bodyPr wrap="none" rtlCol="0">
            <a:spAutoFit/>
          </a:bodyPr>
          <a:lstStyle/>
          <a:p>
            <a:r>
              <a:rPr lang="en-US" i="0" u="sng" dirty="0"/>
              <a:t>www.psc.state.md.us</a:t>
            </a:r>
          </a:p>
        </p:txBody>
      </p:sp>
      <p:pic>
        <p:nvPicPr>
          <p:cNvPr id="10" name="Picture 1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75426" y="5257959"/>
            <a:ext cx="405973" cy="305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1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5244645"/>
            <a:ext cx="611960" cy="367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00600" y="5257573"/>
            <a:ext cx="3048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62600" y="5244644"/>
            <a:ext cx="457200" cy="3177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7088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944562"/>
            <a:ext cx="8229600" cy="8080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905000"/>
            <a:ext cx="8229600" cy="386238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152400"/>
            <a:ext cx="2133600" cy="365125"/>
          </a:xfrm>
          <a:prstGeom prst="rect">
            <a:avLst/>
          </a:prstGeom>
        </p:spPr>
        <p:txBody>
          <a:bodyPr vert="horz" lIns="91440" tIns="45720" rIns="91440" bIns="45720" rtlCol="0" anchor="ctr"/>
          <a:lstStyle>
            <a:lvl1pPr algn="l">
              <a:defRPr sz="1200">
                <a:solidFill>
                  <a:schemeClr val="tx1">
                    <a:tint val="75000"/>
                  </a:schemeClr>
                </a:solidFill>
                <a:latin typeface="+mj-lt"/>
                <a:cs typeface="Times New Roman" panose="02020603050405020304" pitchFamily="18" charset="0"/>
              </a:defRPr>
            </a:lvl1pPr>
          </a:lstStyle>
          <a:p>
            <a:fld id="{D4C755A1-F9E9-462F-9A29-F52B0EE745B9}" type="datetimeFigureOut">
              <a:rPr lang="en-US" smtClean="0"/>
              <a:t>8/1/2026</a:t>
            </a:fld>
            <a:endParaRPr lang="en-US"/>
          </a:p>
        </p:txBody>
      </p:sp>
      <p:sp>
        <p:nvSpPr>
          <p:cNvPr id="5" name="Footer Placeholder 4"/>
          <p:cNvSpPr>
            <a:spLocks noGrp="1"/>
          </p:cNvSpPr>
          <p:nvPr>
            <p:ph type="ftr" sz="quarter" idx="3"/>
          </p:nvPr>
        </p:nvSpPr>
        <p:spPr>
          <a:xfrm>
            <a:off x="3124200" y="168275"/>
            <a:ext cx="2895600" cy="365125"/>
          </a:xfrm>
          <a:prstGeom prst="rect">
            <a:avLst/>
          </a:prstGeom>
        </p:spPr>
        <p:txBody>
          <a:bodyPr vert="horz" lIns="91440" tIns="45720" rIns="91440" bIns="45720" rtlCol="0" anchor="ctr"/>
          <a:lstStyle>
            <a:lvl1pPr algn="ctr">
              <a:defRPr sz="1200">
                <a:solidFill>
                  <a:schemeClr val="tx1">
                    <a:tint val="75000"/>
                  </a:schemeClr>
                </a:solidFill>
                <a:latin typeface="+mj-lt"/>
                <a:cs typeface="Times New Roman" panose="02020603050405020304" pitchFamily="18" charset="0"/>
              </a:defRPr>
            </a:lvl1pPr>
          </a:lstStyle>
          <a:p>
            <a:endParaRPr lang="en-US"/>
          </a:p>
        </p:txBody>
      </p:sp>
      <p:sp>
        <p:nvSpPr>
          <p:cNvPr id="6" name="Slide Number Placeholder 5"/>
          <p:cNvSpPr>
            <a:spLocks noGrp="1"/>
          </p:cNvSpPr>
          <p:nvPr>
            <p:ph type="sldNum" sz="quarter" idx="4"/>
          </p:nvPr>
        </p:nvSpPr>
        <p:spPr>
          <a:xfrm>
            <a:off x="6553200" y="168275"/>
            <a:ext cx="2133600" cy="365125"/>
          </a:xfrm>
          <a:prstGeom prst="rect">
            <a:avLst/>
          </a:prstGeom>
        </p:spPr>
        <p:txBody>
          <a:bodyPr vert="horz" lIns="91440" tIns="45720" rIns="91440" bIns="45720" rtlCol="0" anchor="ctr"/>
          <a:lstStyle>
            <a:lvl1pPr algn="r">
              <a:defRPr sz="1200">
                <a:solidFill>
                  <a:schemeClr val="tx1">
                    <a:tint val="75000"/>
                  </a:schemeClr>
                </a:solidFill>
                <a:latin typeface="+mj-lt"/>
                <a:cs typeface="Times New Roman" panose="02020603050405020304" pitchFamily="18" charset="0"/>
              </a:defRPr>
            </a:lvl1pPr>
          </a:lstStyle>
          <a:p>
            <a:fld id="{3E7230D1-7A5D-4431-94E9-C99F3C495A2C}" type="slidenum">
              <a:rPr lang="en-US" smtClean="0"/>
              <a:t>‹#›</a:t>
            </a:fld>
            <a:endParaRPr lang="en-US"/>
          </a:p>
        </p:txBody>
      </p:sp>
      <p:sp>
        <p:nvSpPr>
          <p:cNvPr id="7" name="Rectangle 6"/>
          <p:cNvSpPr/>
          <p:nvPr/>
        </p:nvSpPr>
        <p:spPr>
          <a:xfrm>
            <a:off x="0" y="6248400"/>
            <a:ext cx="9144000" cy="625475"/>
          </a:xfrm>
          <a:prstGeom prst="rect">
            <a:avLst/>
          </a:prstGeom>
          <a:solidFill>
            <a:schemeClr val="accent6"/>
          </a:solidFill>
          <a:ln/>
        </p:spPr>
        <p:style>
          <a:lnRef idx="1">
            <a:schemeClr val="accent2"/>
          </a:lnRef>
          <a:fillRef idx="3">
            <a:schemeClr val="accent2"/>
          </a:fillRef>
          <a:effectRef idx="2">
            <a:schemeClr val="accent2"/>
          </a:effectRef>
          <a:fontRef idx="minor">
            <a:schemeClr val="lt1"/>
          </a:fontRef>
        </p:style>
        <p:txBody>
          <a:bodyPr rtlCol="0" anchor="ctr"/>
          <a:lstStyle/>
          <a:p>
            <a:pPr algn="l"/>
            <a:endParaRPr lang="en-US" sz="1200" b="1" dirty="0">
              <a:latin typeface="+mj-lt"/>
            </a:endParaRPr>
          </a:p>
        </p:txBody>
      </p:sp>
      <p:sp>
        <p:nvSpPr>
          <p:cNvPr id="9" name="TextBox 8"/>
          <p:cNvSpPr txBox="1"/>
          <p:nvPr/>
        </p:nvSpPr>
        <p:spPr>
          <a:xfrm>
            <a:off x="304800" y="6428601"/>
            <a:ext cx="2590800" cy="276999"/>
          </a:xfrm>
          <a:prstGeom prst="rect">
            <a:avLst/>
          </a:prstGeom>
          <a:noFill/>
        </p:spPr>
        <p:txBody>
          <a:bodyPr wrap="square" rtlCol="0">
            <a:spAutoFit/>
          </a:bodyPr>
          <a:lstStyle/>
          <a:p>
            <a:r>
              <a:rPr lang="en-US" sz="1200" b="1" dirty="0">
                <a:solidFill>
                  <a:schemeClr val="bg1"/>
                </a:solidFill>
                <a:latin typeface="+mj-lt"/>
              </a:rPr>
              <a:t>Maryland Public Service</a:t>
            </a:r>
            <a:r>
              <a:rPr lang="en-US" sz="1200" b="1" baseline="0" dirty="0">
                <a:solidFill>
                  <a:schemeClr val="bg1"/>
                </a:solidFill>
                <a:latin typeface="+mj-lt"/>
              </a:rPr>
              <a:t> Commission</a:t>
            </a:r>
            <a:endParaRPr lang="en-US" sz="1200" b="1" dirty="0">
              <a:solidFill>
                <a:schemeClr val="bg1"/>
              </a:solidFill>
              <a:latin typeface="+mj-lt"/>
            </a:endParaRPr>
          </a:p>
        </p:txBody>
      </p:sp>
      <p:sp>
        <p:nvSpPr>
          <p:cNvPr id="10" name="TextBox 9"/>
          <p:cNvSpPr txBox="1"/>
          <p:nvPr/>
        </p:nvSpPr>
        <p:spPr>
          <a:xfrm>
            <a:off x="2971800" y="6428601"/>
            <a:ext cx="2590800" cy="276999"/>
          </a:xfrm>
          <a:prstGeom prst="rect">
            <a:avLst/>
          </a:prstGeom>
          <a:noFill/>
        </p:spPr>
        <p:txBody>
          <a:bodyPr wrap="square" rtlCol="0">
            <a:spAutoFit/>
          </a:bodyPr>
          <a:lstStyle/>
          <a:p>
            <a:r>
              <a:rPr lang="en-US" sz="1200" b="1" dirty="0">
                <a:solidFill>
                  <a:schemeClr val="bg1"/>
                </a:solidFill>
                <a:latin typeface="+mj-lt"/>
              </a:rPr>
              <a:t>Baltimore,</a:t>
            </a:r>
            <a:r>
              <a:rPr lang="en-US" sz="1200" b="1" baseline="0" dirty="0">
                <a:solidFill>
                  <a:schemeClr val="bg1"/>
                </a:solidFill>
                <a:latin typeface="+mj-lt"/>
              </a:rPr>
              <a:t> </a:t>
            </a:r>
            <a:r>
              <a:rPr lang="en-US" sz="1200" b="1" dirty="0">
                <a:solidFill>
                  <a:schemeClr val="bg1"/>
                </a:solidFill>
                <a:latin typeface="+mj-lt"/>
              </a:rPr>
              <a:t>Maryland</a:t>
            </a:r>
          </a:p>
        </p:txBody>
      </p:sp>
      <p:cxnSp>
        <p:nvCxnSpPr>
          <p:cNvPr id="14" name="Straight Connector 13"/>
          <p:cNvCxnSpPr/>
          <p:nvPr/>
        </p:nvCxnSpPr>
        <p:spPr>
          <a:xfrm>
            <a:off x="2895600" y="6490901"/>
            <a:ext cx="0" cy="13849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239000" y="5795127"/>
            <a:ext cx="1905000" cy="1082674"/>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33704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b="1" kern="1200">
          <a:solidFill>
            <a:schemeClr val="tx1"/>
          </a:solidFill>
          <a:latin typeface="+mj-lt"/>
          <a:ea typeface="Yu Gothic" panose="020B0400000000000000" pitchFamily="34" charset="-128"/>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Yu Gothic" panose="020B0400000000000000" pitchFamily="34" charset="-128"/>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Yu Gothic" panose="020B0400000000000000" pitchFamily="34" charset="-128"/>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Yu Gothic" panose="020B0400000000000000" pitchFamily="34" charset="-128"/>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Yu Gothic" panose="020B0400000000000000" pitchFamily="34" charset="-128"/>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Yu Gothic" panose="020B0400000000000000" pitchFamily="34" charset="-128"/>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greements.pjm.com/oa/477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pjm.com/-/media/DotCom/about-pjm/newsroom/fact-sheets/the-state-agreement-approach.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agreements.pjm.com/oa/477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273175"/>
            <a:ext cx="7772400" cy="1927225"/>
          </a:xfrm>
        </p:spPr>
        <p:txBody>
          <a:bodyPr>
            <a:normAutofit/>
          </a:bodyPr>
          <a:lstStyle/>
          <a:p>
            <a:r>
              <a:rPr lang="en-US" sz="4500" dirty="0"/>
              <a:t>GET/ATT-Related PSC Processes</a:t>
            </a:r>
            <a:endParaRPr lang="en-US" sz="3300" dirty="0"/>
          </a:p>
        </p:txBody>
      </p:sp>
      <p:sp>
        <p:nvSpPr>
          <p:cNvPr id="3" name="Subtitle 2"/>
          <p:cNvSpPr>
            <a:spLocks noGrp="1"/>
          </p:cNvSpPr>
          <p:nvPr>
            <p:ph type="subTitle" idx="1"/>
          </p:nvPr>
        </p:nvSpPr>
        <p:spPr>
          <a:xfrm>
            <a:off x="1714500" y="3902076"/>
            <a:ext cx="5867400" cy="1371600"/>
          </a:xfrm>
        </p:spPr>
        <p:txBody>
          <a:bodyPr>
            <a:normAutofit/>
          </a:bodyPr>
          <a:lstStyle/>
          <a:p>
            <a:r>
              <a:rPr lang="en-US" dirty="0">
                <a:solidFill>
                  <a:schemeClr val="tx1"/>
                </a:solidFill>
              </a:rPr>
              <a:t>Sophie MacDonald</a:t>
            </a:r>
          </a:p>
          <a:p>
            <a:r>
              <a:rPr lang="en-US" sz="2600" i="1" dirty="0">
                <a:solidFill>
                  <a:schemeClr val="tx1"/>
                </a:solidFill>
              </a:rPr>
              <a:t>Public Service Commission Advisor</a:t>
            </a:r>
          </a:p>
        </p:txBody>
      </p:sp>
    </p:spTree>
    <p:extLst>
      <p:ext uri="{BB962C8B-B14F-4D97-AF65-F5344CB8AC3E}">
        <p14:creationId xmlns:p14="http://schemas.microsoft.com/office/powerpoint/2010/main" val="495932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38C5-EAD1-5A4C-9BD2-3D07E0C89986}"/>
              </a:ext>
            </a:extLst>
          </p:cNvPr>
          <p:cNvSpPr>
            <a:spLocks noGrp="1"/>
          </p:cNvSpPr>
          <p:nvPr>
            <p:ph type="title"/>
          </p:nvPr>
        </p:nvSpPr>
        <p:spPr/>
        <p:txBody>
          <a:bodyPr/>
          <a:lstStyle/>
          <a:p>
            <a:r>
              <a:rPr lang="en-US" dirty="0"/>
              <a:t>Relevant EO Language</a:t>
            </a:r>
          </a:p>
        </p:txBody>
      </p:sp>
      <p:sp>
        <p:nvSpPr>
          <p:cNvPr id="3" name="Content Placeholder 2">
            <a:extLst>
              <a:ext uri="{FF2B5EF4-FFF2-40B4-BE49-F238E27FC236}">
                <a16:creationId xmlns:a16="http://schemas.microsoft.com/office/drawing/2014/main" id="{90F85CA8-7E0C-483A-38A8-22C2FE9B57A3}"/>
              </a:ext>
            </a:extLst>
          </p:cNvPr>
          <p:cNvSpPr>
            <a:spLocks noGrp="1"/>
          </p:cNvSpPr>
          <p:nvPr>
            <p:ph idx="1"/>
          </p:nvPr>
        </p:nvSpPr>
        <p:spPr/>
        <p:txBody>
          <a:bodyPr>
            <a:normAutofit/>
          </a:bodyPr>
          <a:lstStyle/>
          <a:p>
            <a:pPr marL="0" indent="0">
              <a:buNone/>
            </a:pPr>
            <a:r>
              <a:rPr lang="en-US" sz="2500" b="1" u="sng" kern="0" dirty="0">
                <a:solidFill>
                  <a:srgbClr val="1B1B1B"/>
                </a:solidFill>
                <a:effectLst/>
                <a:latin typeface="Times New Roman" panose="02020603050405020304" pitchFamily="18" charset="0"/>
                <a:ea typeface="Times New Roman" panose="02020603050405020304" pitchFamily="18" charset="0"/>
              </a:rPr>
              <a:t>Executive Order 01.01.2025.27, Item </a:t>
            </a:r>
            <a:r>
              <a:rPr lang="en-US" sz="2500" b="1" u="sng" dirty="0"/>
              <a:t>G.2(a)(4): </a:t>
            </a:r>
            <a:r>
              <a:rPr lang="en-US" sz="2500" dirty="0"/>
              <a:t>“</a:t>
            </a:r>
            <a:r>
              <a:rPr lang="en-US" sz="2500" kern="0" dirty="0">
                <a:solidFill>
                  <a:srgbClr val="1B1B1B"/>
                </a:solidFill>
                <a:effectLst/>
                <a:latin typeface="Times New Roman" panose="02020603050405020304" pitchFamily="18" charset="0"/>
                <a:ea typeface="Times New Roman" panose="02020603050405020304" pitchFamily="18" charset="0"/>
                <a:cs typeface="Times New Roman" panose="02020603050405020304" pitchFamily="18" charset="0"/>
              </a:rPr>
              <a:t>The MEA shall request Commission proceedings or approvals necessary to implement deployments and to align PJM regional planning with identified GETs/ATTs benefits.”</a:t>
            </a:r>
            <a:endParaRPr lang="en-US" sz="25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C15A614D-B07B-D67E-6C48-C29220337D00}"/>
              </a:ext>
            </a:extLst>
          </p:cNvPr>
          <p:cNvSpPr txBox="1"/>
          <p:nvPr/>
        </p:nvSpPr>
        <p:spPr>
          <a:xfrm>
            <a:off x="76200" y="5562600"/>
            <a:ext cx="4343400" cy="646331"/>
          </a:xfrm>
          <a:prstGeom prst="rect">
            <a:avLst/>
          </a:prstGeom>
          <a:noFill/>
        </p:spPr>
        <p:txBody>
          <a:bodyPr wrap="square" rtlCol="0">
            <a:spAutoFit/>
          </a:bodyPr>
          <a:lstStyle/>
          <a:p>
            <a:r>
              <a:rPr lang="en-US" dirty="0"/>
              <a:t>*GET = Grid-Enhancing Technology, </a:t>
            </a:r>
          </a:p>
          <a:p>
            <a:r>
              <a:rPr lang="en-US" dirty="0"/>
              <a:t>  ATT = Advanced Transmission Technology</a:t>
            </a:r>
          </a:p>
        </p:txBody>
      </p:sp>
    </p:spTree>
    <p:extLst>
      <p:ext uri="{BB962C8B-B14F-4D97-AF65-F5344CB8AC3E}">
        <p14:creationId xmlns:p14="http://schemas.microsoft.com/office/powerpoint/2010/main" val="2493751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152400" y="228600"/>
            <a:ext cx="8763000" cy="914400"/>
          </a:xfrm>
        </p:spPr>
        <p:txBody>
          <a:bodyPr>
            <a:normAutofit fontScale="90000"/>
          </a:bodyPr>
          <a:lstStyle/>
          <a:p>
            <a:r>
              <a:rPr lang="en-US" dirty="0"/>
              <a:t>How PSC + ATT/GETs Interact: Summary</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152400" y="1219200"/>
            <a:ext cx="8763000" cy="4876800"/>
          </a:xfrm>
        </p:spPr>
        <p:txBody>
          <a:bodyPr>
            <a:normAutofit fontScale="70000" lnSpcReduction="20000"/>
          </a:bodyPr>
          <a:lstStyle/>
          <a:p>
            <a:pPr marL="400050" lvl="1" indent="0">
              <a:buNone/>
            </a:pPr>
            <a:r>
              <a:rPr lang="en-US" dirty="0"/>
              <a:t>Based on </a:t>
            </a:r>
            <a:r>
              <a:rPr lang="en-US" u="sng" dirty="0"/>
              <a:t>existing</a:t>
            </a:r>
            <a:r>
              <a:rPr lang="en-US" dirty="0"/>
              <a:t> statute &amp; PJM Operating Agreement language:</a:t>
            </a:r>
          </a:p>
          <a:p>
            <a:pPr marL="857250" lvl="1" indent="-457200"/>
            <a:r>
              <a:rPr lang="en-US" dirty="0"/>
              <a:t>PSC receives the HB 1532 congestion reports from Transmission Owners. (</a:t>
            </a:r>
            <a:r>
              <a:rPr lang="en-US" i="1" dirty="0"/>
              <a:t>see </a:t>
            </a:r>
            <a:r>
              <a:rPr lang="en-US" dirty="0"/>
              <a:t>PUA §7-207.7)</a:t>
            </a:r>
          </a:p>
          <a:p>
            <a:pPr marL="857250" lvl="1" indent="-457200"/>
            <a:r>
              <a:rPr lang="en-US" dirty="0"/>
              <a:t>If “authorized” by State authority, the PSC:</a:t>
            </a:r>
          </a:p>
          <a:p>
            <a:pPr marL="857250" lvl="1" indent="-457200"/>
            <a:endParaRPr lang="en-US" dirty="0"/>
          </a:p>
          <a:p>
            <a:pPr marL="857250" lvl="1" indent="-457200"/>
            <a:endParaRPr lang="en-US" dirty="0"/>
          </a:p>
          <a:p>
            <a:pPr marL="857250" lvl="1" indent="-457200"/>
            <a:endParaRPr lang="en-US" dirty="0"/>
          </a:p>
          <a:p>
            <a:pPr marL="857250" lvl="1" indent="-457200"/>
            <a:endParaRPr lang="en-US" dirty="0"/>
          </a:p>
          <a:p>
            <a:pPr marL="857250" lvl="1" indent="-457200"/>
            <a:endParaRPr lang="en-US" dirty="0"/>
          </a:p>
          <a:p>
            <a:pPr marL="857250" lvl="1" indent="-457200"/>
            <a:endParaRPr lang="en-US" dirty="0"/>
          </a:p>
          <a:p>
            <a:pPr marL="400050" lvl="1" indent="0">
              <a:buNone/>
            </a:pPr>
            <a:endParaRPr lang="en-US" dirty="0"/>
          </a:p>
          <a:p>
            <a:pPr marL="400050" lvl="1" indent="0">
              <a:buNone/>
            </a:pPr>
            <a:endParaRPr lang="en-US" dirty="0"/>
          </a:p>
          <a:p>
            <a:pPr marL="857250" lvl="1" indent="-457200"/>
            <a:r>
              <a:rPr lang="en-US" dirty="0"/>
              <a:t>The PSC has authority to review applications for Certificate of Public Convenience and Necessity (“CPCN”) &amp; requests for good cause waivers, as applicable, for transmission line modifications. (</a:t>
            </a:r>
            <a:r>
              <a:rPr lang="en-US" i="1" dirty="0"/>
              <a:t>see </a:t>
            </a:r>
            <a:r>
              <a:rPr lang="en-US" dirty="0"/>
              <a:t>PUA §7-207). </a:t>
            </a:r>
            <a:endParaRPr lang="en-US" i="1" dirty="0"/>
          </a:p>
        </p:txBody>
      </p:sp>
      <p:sp>
        <p:nvSpPr>
          <p:cNvPr id="4" name="TextBox 3">
            <a:extLst>
              <a:ext uri="{FF2B5EF4-FFF2-40B4-BE49-F238E27FC236}">
                <a16:creationId xmlns:a16="http://schemas.microsoft.com/office/drawing/2014/main" id="{A484A6F3-4F79-7B19-AF20-60895884D498}"/>
              </a:ext>
            </a:extLst>
          </p:cNvPr>
          <p:cNvSpPr txBox="1"/>
          <p:nvPr/>
        </p:nvSpPr>
        <p:spPr>
          <a:xfrm>
            <a:off x="1600200" y="2590800"/>
            <a:ext cx="6096000" cy="2031325"/>
          </a:xfrm>
          <a:prstGeom prst="rect">
            <a:avLst/>
          </a:prstGeom>
          <a:solidFill>
            <a:schemeClr val="accent3">
              <a:lumMod val="20000"/>
              <a:lumOff val="80000"/>
            </a:schemeClr>
          </a:solidFill>
        </p:spPr>
        <p:txBody>
          <a:bodyPr wrap="square" rtlCol="0">
            <a:spAutoFit/>
          </a:bodyPr>
          <a:lstStyle/>
          <a:p>
            <a:pPr marL="400050" lvl="1" indent="0">
              <a:buNone/>
            </a:pPr>
            <a:r>
              <a:rPr lang="en-US" sz="1800" b="0" i="0" dirty="0">
                <a:solidFill>
                  <a:srgbClr val="000000"/>
                </a:solidFill>
                <a:effectLst/>
                <a:latin typeface="Times New Roman" panose="02020603050405020304" pitchFamily="18" charset="0"/>
                <a:cs typeface="Times New Roman" panose="02020603050405020304" pitchFamily="18" charset="0"/>
              </a:rPr>
              <a:t>“…may </a:t>
            </a:r>
            <a:r>
              <a:rPr lang="en-US" sz="1800" b="0" i="0" u="sng" dirty="0">
                <a:solidFill>
                  <a:srgbClr val="000000"/>
                </a:solidFill>
                <a:effectLst/>
                <a:latin typeface="Times New Roman" panose="02020603050405020304" pitchFamily="18" charset="0"/>
                <a:cs typeface="Times New Roman" panose="02020603050405020304" pitchFamily="18" charset="0"/>
              </a:rPr>
              <a:t>agree voluntarily to be responsible for the allocation of all costs</a:t>
            </a:r>
            <a:r>
              <a:rPr lang="en-US" sz="1800" b="0" i="0" dirty="0">
                <a:solidFill>
                  <a:srgbClr val="000000"/>
                </a:solidFill>
                <a:effectLst/>
                <a:latin typeface="Times New Roman" panose="02020603050405020304" pitchFamily="18" charset="0"/>
                <a:cs typeface="Times New Roman" panose="02020603050405020304" pitchFamily="18" charset="0"/>
              </a:rPr>
              <a:t> of a proposed transmission expansion or enhancement</a:t>
            </a:r>
            <a:r>
              <a:rPr lang="en-US" dirty="0">
                <a:solidFill>
                  <a:srgbClr val="000000"/>
                </a:solidFill>
                <a:latin typeface="Times New Roman" panose="02020603050405020304" pitchFamily="18" charset="0"/>
                <a:cs typeface="Times New Roman" panose="02020603050405020304" pitchFamily="18" charset="0"/>
              </a:rPr>
              <a:t>…” &amp; “the state(s) responsible… </a:t>
            </a:r>
            <a:r>
              <a:rPr lang="en-US" b="0" i="0" u="sng" dirty="0">
                <a:solidFill>
                  <a:srgbClr val="000000"/>
                </a:solidFill>
                <a:effectLst/>
                <a:latin typeface="Times New Roman" panose="02020603050405020304" pitchFamily="18" charset="0"/>
                <a:cs typeface="Times New Roman" panose="02020603050405020304" pitchFamily="18" charset="0"/>
              </a:rPr>
              <a:t>may submit [to PJM] the entity(</a:t>
            </a:r>
            <a:r>
              <a:rPr lang="en-US" b="0" i="0" u="sng" dirty="0" err="1">
                <a:solidFill>
                  <a:srgbClr val="000000"/>
                </a:solidFill>
                <a:effectLst/>
                <a:latin typeface="Times New Roman" panose="02020603050405020304" pitchFamily="18" charset="0"/>
                <a:cs typeface="Times New Roman" panose="02020603050405020304" pitchFamily="18" charset="0"/>
              </a:rPr>
              <a:t>ies</a:t>
            </a:r>
            <a:r>
              <a:rPr lang="en-US" b="0" i="0" u="sng" dirty="0">
                <a:solidFill>
                  <a:srgbClr val="000000"/>
                </a:solidFill>
                <a:effectLst/>
                <a:latin typeface="Times New Roman" panose="02020603050405020304" pitchFamily="18" charset="0"/>
                <a:cs typeface="Times New Roman" panose="02020603050405020304" pitchFamily="18" charset="0"/>
              </a:rPr>
              <a:t>)</a:t>
            </a:r>
            <a:r>
              <a:rPr lang="en-US" b="0" i="0" dirty="0">
                <a:solidFill>
                  <a:srgbClr val="000000"/>
                </a:solidFill>
                <a:effectLst/>
                <a:latin typeface="Times New Roman" panose="02020603050405020304" pitchFamily="18" charset="0"/>
                <a:cs typeface="Times New Roman" panose="02020603050405020304" pitchFamily="18" charset="0"/>
              </a:rPr>
              <a:t> to construct, own, operate and maintain the state public policy project from a list of entities supplied by [PJM] that pre-qualified to be Designated Entities.” </a:t>
            </a:r>
            <a:r>
              <a:rPr lang="en-US" dirty="0">
                <a:latin typeface="Times New Roman" panose="02020603050405020304" pitchFamily="18" charset="0"/>
                <a:cs typeface="Times New Roman" panose="02020603050405020304" pitchFamily="18" charset="0"/>
              </a:rPr>
              <a:t>(</a:t>
            </a:r>
            <a:r>
              <a:rPr lang="en-US" i="1" dirty="0">
                <a:latin typeface="Times New Roman" panose="02020603050405020304" pitchFamily="18" charset="0"/>
                <a:cs typeface="Times New Roman" panose="02020603050405020304" pitchFamily="18" charset="0"/>
              </a:rPr>
              <a:t>see </a:t>
            </a:r>
            <a:r>
              <a:rPr lang="en-US" dirty="0">
                <a:latin typeface="Times New Roman" panose="02020603050405020304" pitchFamily="18" charset="0"/>
                <a:cs typeface="Times New Roman" panose="02020603050405020304" pitchFamily="18" charset="0"/>
                <a:hlinkClick r:id="rId3"/>
              </a:rPr>
              <a:t>PJM OA §1.5.9</a:t>
            </a:r>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39447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457200" y="457200"/>
            <a:ext cx="8229600" cy="914400"/>
          </a:xfrm>
        </p:spPr>
        <p:txBody>
          <a:bodyPr>
            <a:normAutofit fontScale="90000"/>
          </a:bodyPr>
          <a:lstStyle/>
          <a:p>
            <a:r>
              <a:rPr lang="en-US" dirty="0"/>
              <a:t>Approximate GET/ATT Project Journey</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152400" y="1676400"/>
            <a:ext cx="8763000" cy="3962399"/>
          </a:xfrm>
        </p:spPr>
        <p:txBody>
          <a:bodyPr>
            <a:normAutofit/>
          </a:bodyPr>
          <a:lstStyle/>
          <a:p>
            <a:pPr marL="514350" indent="-514350">
              <a:buFont typeface="+mj-lt"/>
              <a:buAutoNum type="arabicPeriod"/>
            </a:pPr>
            <a:r>
              <a:rPr lang="en-US" dirty="0"/>
              <a:t>Determine areas of need </a:t>
            </a:r>
          </a:p>
          <a:p>
            <a:pPr marL="514350" indent="-514350">
              <a:buFont typeface="+mj-lt"/>
              <a:buAutoNum type="arabicPeriod"/>
            </a:pPr>
            <a:r>
              <a:rPr lang="en-US" dirty="0"/>
              <a:t>Determine GET/ATT project scope</a:t>
            </a:r>
          </a:p>
          <a:p>
            <a:pPr marL="514350" indent="-514350">
              <a:buFont typeface="+mj-lt"/>
              <a:buAutoNum type="arabicPeriod"/>
            </a:pPr>
            <a:r>
              <a:rPr lang="en-US" dirty="0"/>
              <a:t>Select project developer</a:t>
            </a:r>
          </a:p>
          <a:p>
            <a:pPr marL="0" indent="0">
              <a:buNone/>
            </a:pPr>
            <a:r>
              <a:rPr lang="en-US" i="1" dirty="0"/>
              <a:t>~ Integrate project with regional planning process ~</a:t>
            </a:r>
          </a:p>
          <a:p>
            <a:pPr marL="514350" indent="-514350">
              <a:buFont typeface="+mj-lt"/>
              <a:buAutoNum type="arabicPeriod" startAt="4"/>
            </a:pPr>
            <a:r>
              <a:rPr lang="en-US" dirty="0"/>
              <a:t>Any necessary permitting </a:t>
            </a:r>
          </a:p>
          <a:p>
            <a:pPr marL="514350" indent="-514350">
              <a:buFont typeface="+mj-lt"/>
              <a:buAutoNum type="arabicPeriod" startAt="4"/>
            </a:pPr>
            <a:r>
              <a:rPr lang="en-US" dirty="0"/>
              <a:t>Construction &amp; operation</a:t>
            </a:r>
          </a:p>
          <a:p>
            <a:pPr marL="514350" indent="-514350">
              <a:buFont typeface="+mj-lt"/>
              <a:buAutoNum type="arabicPeriod" startAt="4"/>
            </a:pPr>
            <a:endParaRPr lang="en-US" dirty="0"/>
          </a:p>
        </p:txBody>
      </p:sp>
      <p:sp>
        <p:nvSpPr>
          <p:cNvPr id="4" name="TextBox 3">
            <a:extLst>
              <a:ext uri="{FF2B5EF4-FFF2-40B4-BE49-F238E27FC236}">
                <a16:creationId xmlns:a16="http://schemas.microsoft.com/office/drawing/2014/main" id="{7A8DE4F6-D33E-D38B-0EE1-0ED012F188F1}"/>
              </a:ext>
            </a:extLst>
          </p:cNvPr>
          <p:cNvSpPr txBox="1"/>
          <p:nvPr/>
        </p:nvSpPr>
        <p:spPr>
          <a:xfrm>
            <a:off x="6629400" y="2209800"/>
            <a:ext cx="2286000" cy="1200329"/>
          </a:xfrm>
          <a:prstGeom prst="rect">
            <a:avLst/>
          </a:prstGeom>
          <a:solidFill>
            <a:schemeClr val="accent3">
              <a:lumMod val="20000"/>
              <a:lumOff val="80000"/>
            </a:schemeClr>
          </a:solidFill>
          <a:ln>
            <a:noFill/>
          </a:ln>
        </p:spPr>
        <p:txBody>
          <a:bodyPr wrap="square" rtlCol="0">
            <a:spAutoFit/>
          </a:bodyPr>
          <a:lstStyle/>
          <a:p>
            <a:r>
              <a:rPr lang="en-US" dirty="0"/>
              <a:t>Benefit-cost analysis (“BCA”) can be involved somewhere around here</a:t>
            </a:r>
          </a:p>
        </p:txBody>
      </p:sp>
    </p:spTree>
    <p:extLst>
      <p:ext uri="{BB962C8B-B14F-4D97-AF65-F5344CB8AC3E}">
        <p14:creationId xmlns:p14="http://schemas.microsoft.com/office/powerpoint/2010/main" val="17106288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p:txBody>
          <a:bodyPr/>
          <a:lstStyle/>
          <a:p>
            <a:r>
              <a:rPr lang="en-US" dirty="0"/>
              <a:t>1. Determine areas of need</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304800" y="1676400"/>
            <a:ext cx="8229600" cy="3962399"/>
          </a:xfrm>
        </p:spPr>
        <p:txBody>
          <a:bodyPr>
            <a:normAutofit/>
          </a:bodyPr>
          <a:lstStyle/>
          <a:p>
            <a:pPr marL="914400" lvl="1" indent="-514350"/>
            <a:r>
              <a:rPr lang="en-US" u="sng" dirty="0"/>
              <a:t>If engaging in proactive</a:t>
            </a:r>
            <a:r>
              <a:rPr lang="en-US" dirty="0"/>
              <a:t> state-level approach:</a:t>
            </a:r>
          </a:p>
          <a:p>
            <a:pPr marL="1314450" lvl="2" indent="-514350"/>
            <a:r>
              <a:rPr lang="en-US" dirty="0"/>
              <a:t>HB 1532/PUA §7–207.7 Congestion Reports </a:t>
            </a:r>
            <a:r>
              <a:rPr lang="en-US" dirty="0">
                <a:solidFill>
                  <a:srgbClr val="009AD0"/>
                </a:solidFill>
              </a:rPr>
              <a:t>shall be submitted to the Commission </a:t>
            </a:r>
            <a:r>
              <a:rPr lang="en-US" dirty="0"/>
              <a:t>by Transmission Owners starting on December 1, 2026.</a:t>
            </a:r>
          </a:p>
          <a:p>
            <a:pPr marL="1314450" lvl="2" indent="-514350"/>
            <a:r>
              <a:rPr lang="en-US" dirty="0"/>
              <a:t>Hypothetically, expert independent modeling</a:t>
            </a:r>
          </a:p>
          <a:p>
            <a:pPr marL="914400" lvl="1" indent="-514350"/>
            <a:r>
              <a:rPr lang="en-US" dirty="0">
                <a:solidFill>
                  <a:srgbClr val="7030A0"/>
                </a:solidFill>
              </a:rPr>
              <a:t>PJM identifies needs (including reliability and market-efficiency) and opens a competitive RTEP Window so developers can propose solutions. </a:t>
            </a:r>
            <a:endParaRPr lang="en-US" dirty="0"/>
          </a:p>
          <a:p>
            <a:pPr marL="914400" lvl="1" indent="-514350"/>
            <a:endParaRPr lang="en-US" dirty="0"/>
          </a:p>
          <a:p>
            <a:pPr marL="514350" indent="-514350">
              <a:buFont typeface="+mj-lt"/>
              <a:buAutoNum type="arabicPeriod"/>
            </a:pPr>
            <a:endParaRPr lang="en-US" dirty="0"/>
          </a:p>
        </p:txBody>
      </p:sp>
      <p:sp>
        <p:nvSpPr>
          <p:cNvPr id="4" name="TextBox 3">
            <a:extLst>
              <a:ext uri="{FF2B5EF4-FFF2-40B4-BE49-F238E27FC236}">
                <a16:creationId xmlns:a16="http://schemas.microsoft.com/office/drawing/2014/main" id="{5A74681C-288E-B17B-56F7-779F03BAC058}"/>
              </a:ext>
            </a:extLst>
          </p:cNvPr>
          <p:cNvSpPr txBox="1"/>
          <p:nvPr/>
        </p:nvSpPr>
        <p:spPr>
          <a:xfrm>
            <a:off x="0" y="5599611"/>
            <a:ext cx="3733800" cy="646331"/>
          </a:xfrm>
          <a:prstGeom prst="rect">
            <a:avLst/>
          </a:prstGeom>
          <a:solidFill>
            <a:schemeClr val="accent3">
              <a:lumMod val="20000"/>
              <a:lumOff val="80000"/>
            </a:schemeClr>
          </a:solidFill>
        </p:spPr>
        <p:txBody>
          <a:bodyPr wrap="square" rtlCol="0">
            <a:spAutoFit/>
          </a:bodyPr>
          <a:lstStyle/>
          <a:p>
            <a:r>
              <a:rPr lang="en-US" dirty="0">
                <a:solidFill>
                  <a:srgbClr val="009AD0"/>
                </a:solidFill>
              </a:rPr>
              <a:t>*Blue = PSC involvement</a:t>
            </a:r>
          </a:p>
          <a:p>
            <a:r>
              <a:rPr lang="en-US" dirty="0">
                <a:solidFill>
                  <a:srgbClr val="7030A0"/>
                </a:solidFill>
              </a:rPr>
              <a:t>*Purple = PJM’s independent process</a:t>
            </a:r>
          </a:p>
        </p:txBody>
      </p:sp>
    </p:spTree>
    <p:extLst>
      <p:ext uri="{BB962C8B-B14F-4D97-AF65-F5344CB8AC3E}">
        <p14:creationId xmlns:p14="http://schemas.microsoft.com/office/powerpoint/2010/main" val="2504830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457200" y="152400"/>
            <a:ext cx="8229600" cy="914400"/>
          </a:xfrm>
        </p:spPr>
        <p:txBody>
          <a:bodyPr>
            <a:normAutofit fontScale="90000"/>
          </a:bodyPr>
          <a:lstStyle/>
          <a:p>
            <a:pPr marL="514350" indent="-514350">
              <a:buAutoNum type="arabicPeriod" startAt="2"/>
            </a:pPr>
            <a:r>
              <a:rPr lang="en-US" dirty="0"/>
              <a:t>Determine GET/ATT project scope</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228600" y="1066800"/>
            <a:ext cx="8686800" cy="4572000"/>
          </a:xfrm>
        </p:spPr>
        <p:txBody>
          <a:bodyPr>
            <a:normAutofit lnSpcReduction="10000"/>
          </a:bodyPr>
          <a:lstStyle/>
          <a:p>
            <a:pPr marL="914400" lvl="1" indent="-514350"/>
            <a:r>
              <a:rPr lang="en-US" dirty="0"/>
              <a:t>State-Level approach options continued: </a:t>
            </a:r>
          </a:p>
          <a:p>
            <a:pPr marL="1314450" lvl="2" indent="-514350"/>
            <a:r>
              <a:rPr lang="en-US" dirty="0"/>
              <a:t>HB 1532 Congestion Reports (with required cost analysis) </a:t>
            </a:r>
            <a:r>
              <a:rPr lang="en-US" dirty="0">
                <a:solidFill>
                  <a:srgbClr val="009AD0"/>
                </a:solidFill>
              </a:rPr>
              <a:t>submitted to the Commission</a:t>
            </a:r>
            <a:r>
              <a:rPr lang="en-US" dirty="0"/>
              <a:t>.</a:t>
            </a:r>
            <a:endParaRPr lang="en-US" dirty="0">
              <a:solidFill>
                <a:srgbClr val="009AD0"/>
              </a:solidFill>
              <a:highlight>
                <a:srgbClr val="FFFF00"/>
              </a:highlight>
            </a:endParaRPr>
          </a:p>
          <a:p>
            <a:pPr marL="1314450" lvl="2" indent="-514350"/>
            <a:r>
              <a:rPr lang="en-US" dirty="0"/>
              <a:t>Hypothetical expert independent modeling + BCA</a:t>
            </a:r>
          </a:p>
          <a:p>
            <a:pPr marL="1314450" lvl="2" indent="-514350"/>
            <a:r>
              <a:rPr lang="en-US" dirty="0"/>
              <a:t>Hypothetical state-level competitive process</a:t>
            </a:r>
          </a:p>
          <a:p>
            <a:pPr marL="914400" lvl="1" indent="-514350"/>
            <a:r>
              <a:rPr lang="en-US" dirty="0">
                <a:solidFill>
                  <a:srgbClr val="009AD0"/>
                </a:solidFill>
              </a:rPr>
              <a:t>An “authorized” state governmental entity </a:t>
            </a:r>
            <a:r>
              <a:rPr lang="en-US" dirty="0"/>
              <a:t>may request a PJM-run competitive process for developers to propose solutions to identified needs (</a:t>
            </a:r>
            <a:r>
              <a:rPr lang="en-US" i="1" dirty="0"/>
              <a:t>see </a:t>
            </a:r>
            <a:r>
              <a:rPr lang="en-US" dirty="0">
                <a:hlinkClick r:id="rId3"/>
              </a:rPr>
              <a:t>PJM S</a:t>
            </a:r>
            <a:r>
              <a:rPr lang="en-US" dirty="0">
                <a:hlinkClick r:id="rId3"/>
              </a:rPr>
              <a:t>tate </a:t>
            </a:r>
            <a:r>
              <a:rPr lang="en-US" dirty="0">
                <a:hlinkClick r:id="rId3"/>
              </a:rPr>
              <a:t>A</a:t>
            </a:r>
            <a:r>
              <a:rPr lang="en-US" dirty="0">
                <a:hlinkClick r:id="rId3"/>
              </a:rPr>
              <a:t>greement </a:t>
            </a:r>
            <a:r>
              <a:rPr lang="en-US" dirty="0">
                <a:hlinkClick r:id="rId3"/>
              </a:rPr>
              <a:t>A</a:t>
            </a:r>
            <a:r>
              <a:rPr lang="en-US" dirty="0">
                <a:hlinkClick r:id="rId3"/>
              </a:rPr>
              <a:t>pproach</a:t>
            </a:r>
            <a:r>
              <a:rPr lang="en-US" dirty="0">
                <a:hlinkClick r:id="rId3"/>
              </a:rPr>
              <a:t> Guidance</a:t>
            </a:r>
            <a:r>
              <a:rPr lang="en-US" dirty="0"/>
              <a:t>). </a:t>
            </a:r>
          </a:p>
          <a:p>
            <a:pPr marL="914400" lvl="1" indent="-514350"/>
            <a:r>
              <a:rPr lang="en-US" dirty="0">
                <a:solidFill>
                  <a:srgbClr val="7030A0"/>
                </a:solidFill>
              </a:rPr>
              <a:t>PJM selects sponsored project proposals via a competitive RTEP Window. </a:t>
            </a:r>
          </a:p>
          <a:p>
            <a:pPr marL="914400" lvl="1" indent="-514350"/>
            <a:endParaRPr lang="en-US" dirty="0"/>
          </a:p>
          <a:p>
            <a:pPr marL="1314450" lvl="2" indent="-514350"/>
            <a:endParaRPr lang="en-US" dirty="0"/>
          </a:p>
          <a:p>
            <a:pPr marL="514350" indent="-514350">
              <a:buFont typeface="+mj-lt"/>
              <a:buAutoNum type="arabicPeriod"/>
            </a:pPr>
            <a:endParaRPr lang="en-US" dirty="0"/>
          </a:p>
        </p:txBody>
      </p:sp>
      <p:sp>
        <p:nvSpPr>
          <p:cNvPr id="6" name="TextBox 5">
            <a:extLst>
              <a:ext uri="{FF2B5EF4-FFF2-40B4-BE49-F238E27FC236}">
                <a16:creationId xmlns:a16="http://schemas.microsoft.com/office/drawing/2014/main" id="{1DE0656E-3266-1BD5-4141-9E4EE49AF09A}"/>
              </a:ext>
            </a:extLst>
          </p:cNvPr>
          <p:cNvSpPr txBox="1"/>
          <p:nvPr/>
        </p:nvSpPr>
        <p:spPr>
          <a:xfrm>
            <a:off x="0" y="5599611"/>
            <a:ext cx="3733800" cy="646331"/>
          </a:xfrm>
          <a:prstGeom prst="rect">
            <a:avLst/>
          </a:prstGeom>
          <a:solidFill>
            <a:schemeClr val="accent3">
              <a:lumMod val="20000"/>
              <a:lumOff val="80000"/>
            </a:schemeClr>
          </a:solidFill>
        </p:spPr>
        <p:txBody>
          <a:bodyPr wrap="square" rtlCol="0">
            <a:spAutoFit/>
          </a:bodyPr>
          <a:lstStyle/>
          <a:p>
            <a:r>
              <a:rPr lang="en-US" dirty="0">
                <a:solidFill>
                  <a:srgbClr val="009AD0"/>
                </a:solidFill>
              </a:rPr>
              <a:t>*Blue = PSC involvement</a:t>
            </a:r>
          </a:p>
          <a:p>
            <a:r>
              <a:rPr lang="en-US" dirty="0">
                <a:solidFill>
                  <a:srgbClr val="7030A0"/>
                </a:solidFill>
              </a:rPr>
              <a:t>*Purple = PJM’s independent process</a:t>
            </a:r>
          </a:p>
        </p:txBody>
      </p:sp>
    </p:spTree>
    <p:extLst>
      <p:ext uri="{BB962C8B-B14F-4D97-AF65-F5344CB8AC3E}">
        <p14:creationId xmlns:p14="http://schemas.microsoft.com/office/powerpoint/2010/main" val="473212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457200" y="457200"/>
            <a:ext cx="8229600" cy="914400"/>
          </a:xfrm>
        </p:spPr>
        <p:txBody>
          <a:bodyPr>
            <a:normAutofit/>
          </a:bodyPr>
          <a:lstStyle/>
          <a:p>
            <a:r>
              <a:rPr lang="en-US" dirty="0"/>
              <a:t>3. Select project developer</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228600" y="1447800"/>
            <a:ext cx="8610600" cy="4419600"/>
          </a:xfrm>
        </p:spPr>
        <p:txBody>
          <a:bodyPr>
            <a:normAutofit/>
          </a:bodyPr>
          <a:lstStyle/>
          <a:p>
            <a:pPr marL="914400" lvl="1" indent="-514350"/>
            <a:r>
              <a:rPr lang="en-US" dirty="0"/>
              <a:t>State-Level approach: </a:t>
            </a:r>
          </a:p>
          <a:p>
            <a:pPr marL="1314450" lvl="2" indent="-514350"/>
            <a:r>
              <a:rPr lang="en-US" dirty="0"/>
              <a:t>HB 1532 Reports </a:t>
            </a:r>
            <a:r>
              <a:rPr lang="en-US" dirty="0">
                <a:solidFill>
                  <a:srgbClr val="009AD0"/>
                </a:solidFill>
              </a:rPr>
              <a:t>submitted to the Commission.</a:t>
            </a:r>
            <a:endParaRPr lang="en-US" dirty="0"/>
          </a:p>
          <a:p>
            <a:pPr marL="1314450" lvl="2" indent="-514350"/>
            <a:r>
              <a:rPr lang="en-US" dirty="0"/>
              <a:t>Hypothetical state-level competitive process.</a:t>
            </a:r>
          </a:p>
          <a:p>
            <a:pPr marL="914400" lvl="1" indent="-514350"/>
            <a:r>
              <a:rPr lang="en-US" dirty="0"/>
              <a:t>SAA involving PJM-run competitive process requested by </a:t>
            </a:r>
            <a:r>
              <a:rPr lang="en-US" dirty="0">
                <a:solidFill>
                  <a:srgbClr val="009AD0"/>
                </a:solidFill>
              </a:rPr>
              <a:t>“authorized” state governmental entity</a:t>
            </a:r>
          </a:p>
          <a:p>
            <a:pPr marL="914400" lvl="1" indent="-514350"/>
            <a:r>
              <a:rPr lang="en-US" dirty="0">
                <a:solidFill>
                  <a:srgbClr val="7030A0"/>
                </a:solidFill>
              </a:rPr>
              <a:t>PJM selects sponsored projects via a competitive RTEP Window.</a:t>
            </a:r>
            <a:endParaRPr lang="en-US" dirty="0"/>
          </a:p>
          <a:p>
            <a:pPr marL="514350" indent="-514350">
              <a:buFont typeface="+mj-lt"/>
              <a:buAutoNum type="arabicPeriod"/>
            </a:pPr>
            <a:endParaRPr lang="en-US" dirty="0"/>
          </a:p>
        </p:txBody>
      </p:sp>
      <p:sp>
        <p:nvSpPr>
          <p:cNvPr id="5" name="TextBox 4">
            <a:extLst>
              <a:ext uri="{FF2B5EF4-FFF2-40B4-BE49-F238E27FC236}">
                <a16:creationId xmlns:a16="http://schemas.microsoft.com/office/drawing/2014/main" id="{50921FDA-1F55-39D5-9FE8-6A7CE712AB44}"/>
              </a:ext>
            </a:extLst>
          </p:cNvPr>
          <p:cNvSpPr txBox="1"/>
          <p:nvPr/>
        </p:nvSpPr>
        <p:spPr>
          <a:xfrm>
            <a:off x="0" y="5599611"/>
            <a:ext cx="3733800" cy="646331"/>
          </a:xfrm>
          <a:prstGeom prst="rect">
            <a:avLst/>
          </a:prstGeom>
          <a:solidFill>
            <a:schemeClr val="accent3">
              <a:lumMod val="20000"/>
              <a:lumOff val="80000"/>
            </a:schemeClr>
          </a:solidFill>
        </p:spPr>
        <p:txBody>
          <a:bodyPr wrap="square" rtlCol="0">
            <a:spAutoFit/>
          </a:bodyPr>
          <a:lstStyle/>
          <a:p>
            <a:r>
              <a:rPr lang="en-US" dirty="0">
                <a:solidFill>
                  <a:srgbClr val="009AD0"/>
                </a:solidFill>
              </a:rPr>
              <a:t>*Blue = PSC involvement</a:t>
            </a:r>
          </a:p>
          <a:p>
            <a:r>
              <a:rPr lang="en-US" dirty="0">
                <a:solidFill>
                  <a:srgbClr val="7030A0"/>
                </a:solidFill>
              </a:rPr>
              <a:t>*Purple = PJM’s independent process</a:t>
            </a:r>
          </a:p>
        </p:txBody>
      </p:sp>
    </p:spTree>
    <p:extLst>
      <p:ext uri="{BB962C8B-B14F-4D97-AF65-F5344CB8AC3E}">
        <p14:creationId xmlns:p14="http://schemas.microsoft.com/office/powerpoint/2010/main" val="28203898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457200" y="457200"/>
            <a:ext cx="8229600" cy="914400"/>
          </a:xfrm>
        </p:spPr>
        <p:txBody>
          <a:bodyPr>
            <a:normAutofit fontScale="90000"/>
          </a:bodyPr>
          <a:lstStyle/>
          <a:p>
            <a:r>
              <a:rPr lang="en-US" i="1" dirty="0"/>
              <a:t>Integrate project with regional planning process </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228600" y="1676400"/>
            <a:ext cx="8686800" cy="4190999"/>
          </a:xfrm>
        </p:spPr>
        <p:txBody>
          <a:bodyPr>
            <a:normAutofit fontScale="85000" lnSpcReduction="10000"/>
          </a:bodyPr>
          <a:lstStyle/>
          <a:p>
            <a:pPr marL="914400" lvl="1" indent="-514350"/>
            <a:r>
              <a:rPr lang="en-US" dirty="0"/>
              <a:t>If authorized by State authority, </a:t>
            </a:r>
            <a:r>
              <a:rPr lang="en-US" dirty="0">
                <a:solidFill>
                  <a:srgbClr val="009AD0"/>
                </a:solidFill>
              </a:rPr>
              <a:t>the PSC/state may select </a:t>
            </a:r>
            <a:r>
              <a:rPr lang="en-US" dirty="0"/>
              <a:t>from a list of PJM-qualified Designated Entities to develop a Supplemental Project/“state public policy project” (</a:t>
            </a:r>
            <a:r>
              <a:rPr lang="en-US" i="1" dirty="0"/>
              <a:t>see </a:t>
            </a:r>
            <a:r>
              <a:rPr lang="en-US" dirty="0">
                <a:hlinkClick r:id="rId3"/>
              </a:rPr>
              <a:t>PJM OA §1.5.9</a:t>
            </a:r>
            <a:r>
              <a:rPr lang="en-US" dirty="0"/>
              <a:t>).</a:t>
            </a:r>
          </a:p>
          <a:p>
            <a:pPr marL="1314450" lvl="2" indent="-514350"/>
            <a:r>
              <a:rPr lang="en-US" dirty="0"/>
              <a:t>Project/developer themselves could hypothetically have been selected through some combination of (a) HB 1532 Congestion Report results, (b) expert modeling, and/or (c) state-level competitive process.</a:t>
            </a:r>
          </a:p>
          <a:p>
            <a:pPr marL="857250" lvl="1" indent="-457200"/>
            <a:r>
              <a:rPr lang="en-US" dirty="0"/>
              <a:t>The state could elect for an </a:t>
            </a:r>
            <a:r>
              <a:rPr lang="en-US" dirty="0">
                <a:solidFill>
                  <a:srgbClr val="009AD0"/>
                </a:solidFill>
              </a:rPr>
              <a:t>authorized state agency</a:t>
            </a:r>
            <a:r>
              <a:rPr lang="en-US" dirty="0"/>
              <a:t> to engage PJM in a PJM-run competitive process, as discussed.</a:t>
            </a:r>
          </a:p>
          <a:p>
            <a:pPr marL="857250" lvl="1" indent="-457200"/>
            <a:r>
              <a:rPr lang="en-US" dirty="0">
                <a:solidFill>
                  <a:srgbClr val="7030A0"/>
                </a:solidFill>
              </a:rPr>
              <a:t>PJM’s competitive transmission planning process runs regardless of state involvement.</a:t>
            </a:r>
          </a:p>
        </p:txBody>
      </p:sp>
      <p:sp>
        <p:nvSpPr>
          <p:cNvPr id="4" name="TextBox 3">
            <a:extLst>
              <a:ext uri="{FF2B5EF4-FFF2-40B4-BE49-F238E27FC236}">
                <a16:creationId xmlns:a16="http://schemas.microsoft.com/office/drawing/2014/main" id="{7EB5932E-4BDD-3CC3-1389-F1DA1BCAB6B3}"/>
              </a:ext>
            </a:extLst>
          </p:cNvPr>
          <p:cNvSpPr txBox="1"/>
          <p:nvPr/>
        </p:nvSpPr>
        <p:spPr>
          <a:xfrm>
            <a:off x="0" y="5599611"/>
            <a:ext cx="3733800" cy="646331"/>
          </a:xfrm>
          <a:prstGeom prst="rect">
            <a:avLst/>
          </a:prstGeom>
          <a:solidFill>
            <a:schemeClr val="accent3">
              <a:lumMod val="20000"/>
              <a:lumOff val="80000"/>
            </a:schemeClr>
          </a:solidFill>
        </p:spPr>
        <p:txBody>
          <a:bodyPr wrap="square" rtlCol="0">
            <a:spAutoFit/>
          </a:bodyPr>
          <a:lstStyle/>
          <a:p>
            <a:r>
              <a:rPr lang="en-US" dirty="0">
                <a:solidFill>
                  <a:srgbClr val="009AD0"/>
                </a:solidFill>
              </a:rPr>
              <a:t>*Blue = PSC involvement</a:t>
            </a:r>
          </a:p>
          <a:p>
            <a:r>
              <a:rPr lang="en-US" dirty="0">
                <a:solidFill>
                  <a:srgbClr val="7030A0"/>
                </a:solidFill>
              </a:rPr>
              <a:t>*Purple = PJM’s independent process</a:t>
            </a:r>
          </a:p>
        </p:txBody>
      </p:sp>
    </p:spTree>
    <p:extLst>
      <p:ext uri="{BB962C8B-B14F-4D97-AF65-F5344CB8AC3E}">
        <p14:creationId xmlns:p14="http://schemas.microsoft.com/office/powerpoint/2010/main" val="36645488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p:txBody>
          <a:bodyPr/>
          <a:lstStyle/>
          <a:p>
            <a:r>
              <a:rPr lang="en-US" dirty="0"/>
              <a:t>4. Permitting</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152400" y="1676400"/>
            <a:ext cx="8534400" cy="3962399"/>
          </a:xfrm>
        </p:spPr>
        <p:txBody>
          <a:bodyPr>
            <a:normAutofit lnSpcReduction="10000"/>
          </a:bodyPr>
          <a:lstStyle/>
          <a:p>
            <a:pPr marL="857250" lvl="1" indent="-457200"/>
            <a:r>
              <a:rPr lang="en-US" dirty="0">
                <a:solidFill>
                  <a:srgbClr val="009AD0"/>
                </a:solidFill>
              </a:rPr>
              <a:t>The PSC has authority to review applications for a CPCN &amp; requests for good cause waivers</a:t>
            </a:r>
            <a:r>
              <a:rPr lang="en-US" dirty="0"/>
              <a:t>, as applicable, for transmission line development. (</a:t>
            </a:r>
            <a:r>
              <a:rPr lang="en-US" i="1" dirty="0"/>
              <a:t>see </a:t>
            </a:r>
            <a:r>
              <a:rPr lang="en-US" dirty="0"/>
              <a:t>PUA §7-207).</a:t>
            </a:r>
          </a:p>
          <a:p>
            <a:pPr marL="857250" lvl="1" indent="-457200"/>
            <a:r>
              <a:rPr lang="en-US" dirty="0"/>
              <a:t>Additionally, all traditional transmission line projects must submit evidence of consideration of alternatives, including GETs/ATTs, </a:t>
            </a:r>
            <a:r>
              <a:rPr lang="en-US" dirty="0">
                <a:solidFill>
                  <a:srgbClr val="009AD0"/>
                </a:solidFill>
              </a:rPr>
              <a:t>which must be considered in the Commission’s review of those projects</a:t>
            </a:r>
            <a:r>
              <a:rPr lang="en-US" dirty="0"/>
              <a:t>.</a:t>
            </a:r>
          </a:p>
          <a:p>
            <a:pPr marL="857250" lvl="1" indent="-457200"/>
            <a:endParaRPr lang="en-US" i="1" dirty="0"/>
          </a:p>
          <a:p>
            <a:pPr marL="400050" lvl="1" indent="0">
              <a:buNone/>
            </a:pPr>
            <a:endParaRPr lang="en-US" dirty="0"/>
          </a:p>
          <a:p>
            <a:pPr marL="514350" indent="-514350">
              <a:buFont typeface="+mj-lt"/>
              <a:buAutoNum type="arabicPeriod"/>
            </a:pPr>
            <a:endParaRPr lang="en-US" dirty="0"/>
          </a:p>
        </p:txBody>
      </p:sp>
      <p:sp>
        <p:nvSpPr>
          <p:cNvPr id="4" name="TextBox 3">
            <a:extLst>
              <a:ext uri="{FF2B5EF4-FFF2-40B4-BE49-F238E27FC236}">
                <a16:creationId xmlns:a16="http://schemas.microsoft.com/office/drawing/2014/main" id="{9736DD08-DFD3-9D08-328E-AF4130BF35FD}"/>
              </a:ext>
            </a:extLst>
          </p:cNvPr>
          <p:cNvSpPr txBox="1"/>
          <p:nvPr/>
        </p:nvSpPr>
        <p:spPr>
          <a:xfrm>
            <a:off x="0" y="5879068"/>
            <a:ext cx="3733800" cy="369332"/>
          </a:xfrm>
          <a:prstGeom prst="rect">
            <a:avLst/>
          </a:prstGeom>
          <a:solidFill>
            <a:schemeClr val="accent3">
              <a:lumMod val="20000"/>
              <a:lumOff val="80000"/>
            </a:schemeClr>
          </a:solidFill>
        </p:spPr>
        <p:txBody>
          <a:bodyPr wrap="square" rtlCol="0">
            <a:spAutoFit/>
          </a:bodyPr>
          <a:lstStyle/>
          <a:p>
            <a:r>
              <a:rPr lang="en-US" dirty="0">
                <a:solidFill>
                  <a:srgbClr val="009AD0"/>
                </a:solidFill>
              </a:rPr>
              <a:t>*Blue = PSC involvement</a:t>
            </a:r>
          </a:p>
        </p:txBody>
      </p:sp>
    </p:spTree>
    <p:extLst>
      <p:ext uri="{BB962C8B-B14F-4D97-AF65-F5344CB8AC3E}">
        <p14:creationId xmlns:p14="http://schemas.microsoft.com/office/powerpoint/2010/main" val="3421887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p:txBody>
          <a:bodyPr/>
          <a:lstStyle/>
          <a:p>
            <a:r>
              <a:rPr lang="en-US" dirty="0"/>
              <a:t>5. Construction + Operation</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p:txBody>
          <a:bodyPr>
            <a:normAutofit/>
          </a:bodyPr>
          <a:lstStyle/>
          <a:p>
            <a:pPr marL="0" indent="0">
              <a:buNone/>
            </a:pPr>
            <a:r>
              <a:rPr lang="en-US" dirty="0"/>
              <a:t>The developer is responsible for construction, and utilities are responsible for day-to-day grid operations.</a:t>
            </a:r>
          </a:p>
          <a:p>
            <a:pPr marL="914400" lvl="1" indent="-514350"/>
            <a:endParaRPr lang="en-US" dirty="0"/>
          </a:p>
          <a:p>
            <a:pPr marL="514350" indent="-514350">
              <a:buFont typeface="+mj-lt"/>
              <a:buAutoNum type="arabicPeriod"/>
            </a:pPr>
            <a:endParaRPr lang="en-US" dirty="0"/>
          </a:p>
        </p:txBody>
      </p:sp>
    </p:spTree>
    <p:extLst>
      <p:ext uri="{BB962C8B-B14F-4D97-AF65-F5344CB8AC3E}">
        <p14:creationId xmlns:p14="http://schemas.microsoft.com/office/powerpoint/2010/main" val="31709901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D22A-29BD-66DD-7D08-1A4DC2DC18D1}"/>
              </a:ext>
            </a:extLst>
          </p:cNvPr>
          <p:cNvSpPr>
            <a:spLocks noGrp="1"/>
          </p:cNvSpPr>
          <p:nvPr>
            <p:ph type="title"/>
          </p:nvPr>
        </p:nvSpPr>
        <p:spPr>
          <a:xfrm>
            <a:off x="152400" y="228600"/>
            <a:ext cx="8763000" cy="914400"/>
          </a:xfrm>
        </p:spPr>
        <p:txBody>
          <a:bodyPr>
            <a:normAutofit/>
          </a:bodyPr>
          <a:lstStyle/>
          <a:p>
            <a:r>
              <a:rPr lang="en-US" dirty="0"/>
              <a:t>Summary &amp; Final Thoughts</a:t>
            </a:r>
          </a:p>
        </p:txBody>
      </p:sp>
      <p:sp>
        <p:nvSpPr>
          <p:cNvPr id="3" name="Content Placeholder 2">
            <a:extLst>
              <a:ext uri="{FF2B5EF4-FFF2-40B4-BE49-F238E27FC236}">
                <a16:creationId xmlns:a16="http://schemas.microsoft.com/office/drawing/2014/main" id="{4319FF15-2C48-560A-916A-666744781FFB}"/>
              </a:ext>
            </a:extLst>
          </p:cNvPr>
          <p:cNvSpPr>
            <a:spLocks noGrp="1"/>
          </p:cNvSpPr>
          <p:nvPr>
            <p:ph idx="1"/>
          </p:nvPr>
        </p:nvSpPr>
        <p:spPr>
          <a:xfrm>
            <a:off x="152400" y="1143000"/>
            <a:ext cx="8763000" cy="4876800"/>
          </a:xfrm>
        </p:spPr>
        <p:txBody>
          <a:bodyPr>
            <a:normAutofit/>
          </a:bodyPr>
          <a:lstStyle/>
          <a:p>
            <a:pPr marL="400050" lvl="1" indent="0">
              <a:buNone/>
            </a:pPr>
            <a:r>
              <a:rPr lang="en-US" dirty="0"/>
              <a:t>PSC involvement in GETs/ATTs based on </a:t>
            </a:r>
            <a:r>
              <a:rPr lang="en-US" u="sng" dirty="0"/>
              <a:t>existing</a:t>
            </a:r>
            <a:r>
              <a:rPr lang="en-US" dirty="0"/>
              <a:t> statute:</a:t>
            </a:r>
          </a:p>
          <a:p>
            <a:pPr marL="857250" lvl="1" indent="-457200"/>
            <a:r>
              <a:rPr lang="en-US" dirty="0"/>
              <a:t>PSC receives the HB 1532 congestion reports from Transmission Owners. (</a:t>
            </a:r>
            <a:r>
              <a:rPr lang="en-US" i="1" dirty="0"/>
              <a:t>see </a:t>
            </a:r>
            <a:r>
              <a:rPr lang="en-US" dirty="0"/>
              <a:t>PUA §7-207.7)</a:t>
            </a:r>
          </a:p>
          <a:p>
            <a:pPr marL="857250" lvl="1" indent="-457200"/>
            <a:r>
              <a:rPr lang="en-US" dirty="0"/>
              <a:t>The PSC has authority to review applications for CPCN for transmission line modifications. (</a:t>
            </a:r>
            <a:r>
              <a:rPr lang="en-US" i="1" dirty="0"/>
              <a:t>see </a:t>
            </a:r>
            <a:r>
              <a:rPr lang="en-US" dirty="0"/>
              <a:t>PUA §7-207). </a:t>
            </a:r>
          </a:p>
          <a:p>
            <a:pPr marL="400050" lvl="1" indent="0">
              <a:buNone/>
            </a:pPr>
            <a:r>
              <a:rPr lang="en-US" dirty="0"/>
              <a:t>PJM process engagement varies depending on the approach taken. PJM processes are incorporating more opportunities for GETs/ATTs per FERC requirements.</a:t>
            </a:r>
          </a:p>
        </p:txBody>
      </p:sp>
    </p:spTree>
    <p:extLst>
      <p:ext uri="{BB962C8B-B14F-4D97-AF65-F5344CB8AC3E}">
        <p14:creationId xmlns:p14="http://schemas.microsoft.com/office/powerpoint/2010/main" val="609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419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DFF4-0606-36FF-FCDA-31A40DCAFC31}"/>
              </a:ext>
            </a:extLst>
          </p:cNvPr>
          <p:cNvSpPr>
            <a:spLocks noGrp="1"/>
          </p:cNvSpPr>
          <p:nvPr>
            <p:ph type="ctrTitle"/>
          </p:nvPr>
        </p:nvSpPr>
        <p:spPr/>
        <p:txBody>
          <a:bodyPr/>
          <a:lstStyle/>
          <a:p>
            <a:r>
              <a:rPr lang="en-US" dirty="0"/>
              <a:t>Backup: Statutory Language</a:t>
            </a:r>
          </a:p>
        </p:txBody>
      </p:sp>
    </p:spTree>
    <p:extLst>
      <p:ext uri="{BB962C8B-B14F-4D97-AF65-F5344CB8AC3E}">
        <p14:creationId xmlns:p14="http://schemas.microsoft.com/office/powerpoint/2010/main" val="2777705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228600"/>
            <a:ext cx="8229600" cy="914400"/>
          </a:xfrm>
        </p:spPr>
        <p:txBody>
          <a:bodyPr/>
          <a:lstStyle/>
          <a:p>
            <a:r>
              <a:rPr lang="en-US" dirty="0"/>
              <a:t>§7-207.7 – “Congestion Reports”</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1143000"/>
            <a:ext cx="8229600" cy="4648200"/>
          </a:xfrm>
        </p:spPr>
        <p:txBody>
          <a:bodyPr>
            <a:noAutofit/>
          </a:bodyPr>
          <a:lstStyle/>
          <a:p>
            <a:pPr marL="514350" indent="-514350">
              <a:buAutoNum type="alphaUcParenBoth"/>
            </a:pPr>
            <a:r>
              <a:rPr lang="en-US" sz="1350" dirty="0"/>
              <a:t> In this section, “advanced transmission technologies” has the meaning stated in §7–207 of this subtitle. </a:t>
            </a:r>
          </a:p>
          <a:p>
            <a:pPr marL="514350" indent="-514350">
              <a:buAutoNum type="alphaUcParenBoth"/>
            </a:pPr>
            <a:r>
              <a:rPr lang="en-US" sz="1350" dirty="0"/>
              <a:t> (1) subject to paragraphs (2) and (3) of this subsection, on or before December 1, 2026, and every 4 years thereafter, each owner or operator of a transmission line shall submit to the Commission a report that:</a:t>
            </a:r>
          </a:p>
          <a:p>
            <a:pPr marL="971550" lvl="1" indent="-571500">
              <a:buFont typeface="+mj-lt"/>
              <a:buAutoNum type="romanUcPeriod"/>
            </a:pPr>
            <a:r>
              <a:rPr lang="en-US" sz="1350" dirty="0"/>
              <a:t>identifies areas of significant transmission congestion costs for the immediately preceding 3 years and any reasonably foreseeable transmission constraints for the 5 years immediately following the date of the report; </a:t>
            </a:r>
          </a:p>
          <a:p>
            <a:pPr marL="971550" lvl="1" indent="-571500">
              <a:buFont typeface="+mj-lt"/>
              <a:buAutoNum type="romanUcPeriod"/>
            </a:pPr>
            <a:r>
              <a:rPr lang="en-US" sz="1350" u="sng" dirty="0"/>
              <a:t>identifies the projected or actual cost to ratepayers as a result of past and projected future transmission congestion;</a:t>
            </a:r>
          </a:p>
          <a:p>
            <a:pPr marL="971550" lvl="1" indent="-571500">
              <a:buFont typeface="+mj-lt"/>
              <a:buAutoNum type="romanUcPeriod"/>
            </a:pPr>
            <a:r>
              <a:rPr lang="en-US" sz="1350" u="sng" dirty="0"/>
              <a:t>identifies the feasibility and cost of using alternative means of addressing transmission congestion, including the use of advanced transmission technologies</a:t>
            </a:r>
            <a:r>
              <a:rPr lang="en-US" sz="1350" dirty="0"/>
              <a:t>;</a:t>
            </a:r>
          </a:p>
          <a:p>
            <a:pPr marL="971550" lvl="1" indent="-571500">
              <a:buFont typeface="+mj-lt"/>
              <a:buAutoNum type="romanUcPeriod"/>
            </a:pPr>
            <a:r>
              <a:rPr lang="en-US" sz="1350" dirty="0"/>
              <a:t>identifies the economic, environmental, and social issues posed by the use of each alternative means identified under item (III) of this paragraph; and</a:t>
            </a:r>
          </a:p>
          <a:p>
            <a:pPr marL="971550" lvl="1" indent="-571500">
              <a:buFont typeface="+mj-lt"/>
              <a:buAutoNum type="romanUcPeriod"/>
            </a:pPr>
            <a:r>
              <a:rPr lang="en-US" sz="1350" dirty="0"/>
              <a:t>if feasible, proposes an advanced transmission technology implementation plan to address areas of transmission congestion identified under item (</a:t>
            </a:r>
            <a:r>
              <a:rPr lang="en-US" sz="1350" dirty="0" err="1"/>
              <a:t>i</a:t>
            </a:r>
            <a:r>
              <a:rPr lang="en-US" sz="1350" dirty="0"/>
              <a:t>) of this paragraph. </a:t>
            </a:r>
          </a:p>
          <a:p>
            <a:pPr marL="0" indent="0">
              <a:buNone/>
            </a:pPr>
            <a:r>
              <a:rPr lang="en-US" sz="1350" dirty="0"/>
              <a:t>            (2) the report required under paragraph (1) of this subsection shall distinguish between regional and local congestion drivers and reference the PJM planning inputs or any other planning inputs used to support the congestion forecasts and proposed congestion relief solutions.</a:t>
            </a:r>
          </a:p>
          <a:p>
            <a:pPr marL="0" indent="0">
              <a:buNone/>
            </a:pPr>
            <a:r>
              <a:rPr lang="en-US" sz="1350" dirty="0"/>
              <a:t>            (3) The Commission may modify the reporting schedule specified in paragraph (1) of this subsection.</a:t>
            </a:r>
          </a:p>
          <a:p>
            <a:pPr marL="0" indent="0">
              <a:buNone/>
            </a:pPr>
            <a:r>
              <a:rPr lang="en-US" sz="1350" dirty="0"/>
              <a:t>(C) An owner or operator of a transmission line may use any available data from PJM or other sources in completing the report required under this section.</a:t>
            </a:r>
          </a:p>
          <a:p>
            <a:pPr marL="514350" indent="-514350">
              <a:buAutoNum type="alphaUcParenBoth"/>
            </a:pPr>
            <a:endParaRPr lang="en-US" sz="1350" dirty="0"/>
          </a:p>
        </p:txBody>
      </p:sp>
    </p:spTree>
    <p:extLst>
      <p:ext uri="{BB962C8B-B14F-4D97-AF65-F5344CB8AC3E}">
        <p14:creationId xmlns:p14="http://schemas.microsoft.com/office/powerpoint/2010/main" val="3607914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228600"/>
            <a:ext cx="8229600" cy="914400"/>
          </a:xfrm>
        </p:spPr>
        <p:txBody>
          <a:bodyPr>
            <a:normAutofit/>
          </a:bodyPr>
          <a:lstStyle/>
          <a:p>
            <a:r>
              <a:rPr lang="en-US" dirty="0"/>
              <a:t>Schedule 6§1.5.9 PJM OA – SAA</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1143000"/>
            <a:ext cx="8229600" cy="4648200"/>
          </a:xfrm>
        </p:spPr>
        <p:txBody>
          <a:bodyPr>
            <a:noAutofit/>
          </a:bodyPr>
          <a:lstStyle/>
          <a:p>
            <a:pPr algn="l">
              <a:spcBef>
                <a:spcPts val="0"/>
              </a:spcBef>
              <a:spcAft>
                <a:spcPts val="0"/>
              </a:spcAft>
              <a:buFont typeface="+mj-lt"/>
              <a:buAutoNum type="alphaLcParenR"/>
            </a:pPr>
            <a:r>
              <a:rPr lang="en-US" sz="1400" b="1" i="0" dirty="0">
                <a:solidFill>
                  <a:srgbClr val="000000"/>
                </a:solidFill>
                <a:effectLst/>
              </a:rPr>
              <a:t>State governmental entities authorized by their respective states, individually or jointly, may agree voluntarily to be responsible for the allocation of all costs of a proposed transmission expansion or enhancement that addresses state Public Policy Requirements </a:t>
            </a:r>
            <a:r>
              <a:rPr lang="en-US" sz="1400" b="0" i="0" dirty="0">
                <a:solidFill>
                  <a:srgbClr val="000000"/>
                </a:solidFill>
                <a:effectLst/>
              </a:rPr>
              <a:t>identified or accepted by the state(s) in the PJM Region.  As determined by the authorized state governmental entities, such transmission enhancements or expansions may be included in the recommended plan, either as a (</a:t>
            </a:r>
            <a:r>
              <a:rPr lang="en-US" sz="1400" b="0" i="0" dirty="0" err="1">
                <a:solidFill>
                  <a:srgbClr val="000000"/>
                </a:solidFill>
                <a:effectLst/>
              </a:rPr>
              <a:t>i</a:t>
            </a:r>
            <a:r>
              <a:rPr lang="en-US" sz="1400" b="0" i="0" dirty="0">
                <a:solidFill>
                  <a:srgbClr val="000000"/>
                </a:solidFill>
                <a:effectLst/>
              </a:rPr>
              <a:t>) Supplemental Project or (ii) state public policy project, which is a transmission enhancement or expansion, the costs of which will be recovered pursuant to a FERC-accepted cost allocation proposed by agreement of one or more states and voluntarily agreed to by those state(s).  All costs related to a state public policy project or Supplemental Project included in the Regional Transmission Expansion Plan to address state Public Policy Requirements pursuant to this Section shall be recovered from customers in a state(s) in the PJM Region that agrees to be responsible for the projects.  No such costs shall be recovered from customers in a state that did not agree to be responsible for such cost allocation.  A state public policy project will be included in the Regional Transmission Expansion Plan for cost allocation purposes only if there is an associated FERC-accepted allocation permitting recovery of the costs of the state public policy project consistent with this Section.</a:t>
            </a:r>
          </a:p>
          <a:p>
            <a:pPr algn="l">
              <a:spcBef>
                <a:spcPts val="0"/>
              </a:spcBef>
              <a:spcAft>
                <a:spcPts val="0"/>
              </a:spcAft>
              <a:buFont typeface="+mj-lt"/>
              <a:buAutoNum type="alphaLcParenR"/>
            </a:pPr>
            <a:endParaRPr lang="en-US" sz="1400" b="0" i="0" dirty="0">
              <a:effectLst/>
            </a:endParaRPr>
          </a:p>
          <a:p>
            <a:pPr algn="l">
              <a:spcBef>
                <a:spcPts val="0"/>
              </a:spcBef>
              <a:spcAft>
                <a:spcPts val="0"/>
              </a:spcAft>
              <a:buFont typeface="+mj-lt"/>
              <a:buAutoNum type="alphaLcParenR"/>
            </a:pPr>
            <a:r>
              <a:rPr lang="en-US" sz="1400" b="0" i="0" u="sng" dirty="0">
                <a:effectLst/>
              </a:rPr>
              <a:t>Subject to any designation reserved for Transmission Owners in the Operating Agreement, </a:t>
            </a:r>
            <a:r>
              <a:rPr lang="en-US" sz="1400" b="0" i="0" u="sng" strike="noStrike" dirty="0">
                <a:effectLst/>
              </a:rPr>
              <a:t>Schedule 6</a:t>
            </a:r>
            <a:r>
              <a:rPr lang="en-US" sz="1400" b="0" i="0" u="sng" dirty="0">
                <a:effectLst/>
              </a:rPr>
              <a:t>, </a:t>
            </a:r>
            <a:r>
              <a:rPr lang="en-US" sz="1400" b="0" i="0" u="sng" strike="noStrike" dirty="0">
                <a:effectLst/>
              </a:rPr>
              <a:t>section 1.5.8(l)</a:t>
            </a:r>
            <a:r>
              <a:rPr lang="en-US" sz="1400" b="0" i="0" u="sng" dirty="0">
                <a:effectLst/>
              </a:rPr>
              <a:t>, </a:t>
            </a:r>
            <a:r>
              <a:rPr lang="en-US" sz="1400" b="0" i="0" dirty="0">
                <a:effectLst/>
              </a:rPr>
              <a:t>the state(s) responsible for cost allocation for a Supplemental Project or a state public policy project in accordance with the Operating Agreement, </a:t>
            </a:r>
            <a:r>
              <a:rPr lang="en-US" sz="1400" b="0" i="0" u="none" strike="noStrike" dirty="0">
                <a:effectLst/>
              </a:rPr>
              <a:t>Schedule 6</a:t>
            </a:r>
            <a:r>
              <a:rPr lang="en-US" sz="1400" b="0" i="0" dirty="0">
                <a:effectLst/>
              </a:rPr>
              <a:t>, </a:t>
            </a:r>
            <a:r>
              <a:rPr lang="en-US" sz="1400" b="0" i="0" u="none" strike="noStrike" dirty="0">
                <a:effectLst/>
              </a:rPr>
              <a:t>section 1.5.9(a)</a:t>
            </a:r>
            <a:r>
              <a:rPr lang="en-US" sz="1400" b="0" i="0" dirty="0">
                <a:effectLst/>
              </a:rPr>
              <a:t> </a:t>
            </a:r>
            <a:r>
              <a:rPr lang="en-US" sz="1400" b="1" i="0" dirty="0">
                <a:effectLst/>
              </a:rPr>
              <a:t>may submit to the Office of the Interconnection the entity(</a:t>
            </a:r>
            <a:r>
              <a:rPr lang="en-US" sz="1400" b="1" i="0" dirty="0" err="1">
                <a:effectLst/>
              </a:rPr>
              <a:t>ies</a:t>
            </a:r>
            <a:r>
              <a:rPr lang="en-US" sz="1400" b="1" i="0" dirty="0">
                <a:effectLst/>
              </a:rPr>
              <a:t>) to construct, own, operate and maintain the state public policy project from a list of entities supplied by the Office of the Interconnection that pre-qualified to be Designated Entities </a:t>
            </a:r>
            <a:r>
              <a:rPr lang="en-US" sz="1400" b="0" i="0" dirty="0">
                <a:effectLst/>
              </a:rPr>
              <a:t>pursuant to the Operating Agreement, </a:t>
            </a:r>
            <a:r>
              <a:rPr lang="en-US" sz="1400" b="0" i="0" u="none" strike="noStrike" dirty="0">
                <a:effectLst/>
              </a:rPr>
              <a:t>Schedule 6</a:t>
            </a:r>
            <a:r>
              <a:rPr lang="en-US" sz="1400" b="0" i="0" dirty="0">
                <a:effectLst/>
              </a:rPr>
              <a:t>, </a:t>
            </a:r>
            <a:r>
              <a:rPr lang="en-US" sz="1400" b="0" i="0" u="none" strike="noStrike" dirty="0">
                <a:effectLst/>
              </a:rPr>
              <a:t>section 1.5.8(a)</a:t>
            </a:r>
            <a:r>
              <a:rPr lang="en-US" sz="1400" b="0" i="0" dirty="0">
                <a:effectLst/>
              </a:rPr>
              <a:t>. </a:t>
            </a:r>
          </a:p>
        </p:txBody>
      </p:sp>
    </p:spTree>
    <p:extLst>
      <p:ext uri="{BB962C8B-B14F-4D97-AF65-F5344CB8AC3E}">
        <p14:creationId xmlns:p14="http://schemas.microsoft.com/office/powerpoint/2010/main" val="32370054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228600"/>
            <a:ext cx="8229600" cy="914400"/>
          </a:xfrm>
        </p:spPr>
        <p:txBody>
          <a:bodyPr>
            <a:normAutofit/>
          </a:bodyPr>
          <a:lstStyle/>
          <a:p>
            <a:r>
              <a:rPr lang="en-US" dirty="0"/>
              <a:t>Schedule 6§1.5.8(L) PJM OA</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1295400"/>
            <a:ext cx="8229600" cy="4648200"/>
          </a:xfrm>
        </p:spPr>
        <p:txBody>
          <a:bodyPr>
            <a:noAutofit/>
          </a:bodyPr>
          <a:lstStyle/>
          <a:p>
            <a:pPr marL="0" indent="0" algn="l">
              <a:spcBef>
                <a:spcPts val="0"/>
              </a:spcBef>
              <a:spcAft>
                <a:spcPts val="0"/>
              </a:spcAft>
              <a:buNone/>
            </a:pPr>
            <a:r>
              <a:rPr lang="en-US" sz="1700" b="0" i="0" dirty="0">
                <a:effectLst/>
              </a:rPr>
              <a:t>(l) </a:t>
            </a:r>
            <a:r>
              <a:rPr lang="en-US" sz="1700" b="1" i="0" dirty="0">
                <a:effectLst/>
              </a:rPr>
              <a:t>Transmission Owner(s) Required to be the Designated Entity</a:t>
            </a:r>
            <a:r>
              <a:rPr lang="en-US" sz="1700" b="0" i="0" dirty="0">
                <a:effectLst/>
              </a:rPr>
              <a:t>.  Notwithstanding anything to the contrary in this Operating Agreement, </a:t>
            </a:r>
            <a:r>
              <a:rPr lang="en-US" sz="1700" b="0" i="0" u="none" strike="noStrike" dirty="0">
                <a:effectLst/>
              </a:rPr>
              <a:t>Schedule 6</a:t>
            </a:r>
            <a:r>
              <a:rPr lang="en-US" sz="1700" b="0" i="0" dirty="0">
                <a:effectLst/>
              </a:rPr>
              <a:t>, </a:t>
            </a:r>
            <a:r>
              <a:rPr lang="en-US" sz="1700" b="0" i="0" strike="noStrike" dirty="0">
                <a:effectLst/>
              </a:rPr>
              <a:t>section 1.5.8</a:t>
            </a:r>
            <a:r>
              <a:rPr lang="en-US" sz="1700" b="0" i="0" dirty="0">
                <a:effectLst/>
              </a:rPr>
              <a:t>, in all events, the Transmission Owner(s) in whose Zone(s) a project proposed pursuant to the Operating Agreement, </a:t>
            </a:r>
            <a:r>
              <a:rPr lang="en-US" sz="1700" b="0" i="0" strike="noStrike" dirty="0">
                <a:effectLst/>
              </a:rPr>
              <a:t>Schedule 6</a:t>
            </a:r>
            <a:r>
              <a:rPr lang="en-US" sz="1700" b="0" i="0" dirty="0">
                <a:effectLst/>
              </a:rPr>
              <a:t>, </a:t>
            </a:r>
            <a:r>
              <a:rPr lang="en-US" sz="1700" b="0" i="0" strike="noStrike" dirty="0">
                <a:effectLst/>
              </a:rPr>
              <a:t>section 1.5.8(c)</a:t>
            </a:r>
            <a:r>
              <a:rPr lang="en-US" sz="1700" b="0" i="0" dirty="0">
                <a:effectLst/>
              </a:rPr>
              <a:t> is to be located will be the Designated Entity for the project, when the Short-term Project or Long-lead Project is:  (</a:t>
            </a:r>
            <a:r>
              <a:rPr lang="en-US" sz="1700" b="0" i="0" dirty="0" err="1">
                <a:effectLst/>
              </a:rPr>
              <a:t>i</a:t>
            </a:r>
            <a:r>
              <a:rPr lang="en-US" sz="1700" b="0" i="0" dirty="0">
                <a:effectLst/>
              </a:rPr>
              <a:t>) a Transmission Owner Upgrade; (ii) located solely within a Transmission Owner's Zone and the costs of the project are allocated solely to the Transmission Owner's Zone; (iii) located solely within a Transmission Owner's Zone and is not selected in the Regional Transmission Expansion Plan for purposes of cost allocation; or (iv) proposed to be located on a Transmission Owner's existing right of way and the project would alter the Transmission Owner's use and control of its existing right of way under state law.  Transmission Owner shall be the Designated Entity when required by state law, regulation or administrative agency order with regard to enhancements or expansions or portions of </a:t>
            </a:r>
            <a:r>
              <a:rPr lang="en-US" sz="1700" b="0" i="0" dirty="0">
                <a:solidFill>
                  <a:srgbClr val="000000"/>
                </a:solidFill>
                <a:effectLst/>
              </a:rPr>
              <a:t>such enhancements or expansions located within that state.</a:t>
            </a:r>
          </a:p>
          <a:p>
            <a:pPr marL="0" indent="0" algn="l">
              <a:spcBef>
                <a:spcPts val="0"/>
              </a:spcBef>
              <a:spcAft>
                <a:spcPts val="0"/>
              </a:spcAft>
              <a:buNone/>
            </a:pPr>
            <a:endParaRPr lang="en-US" sz="1700" dirty="0">
              <a:solidFill>
                <a:srgbClr val="000000"/>
              </a:solidFill>
            </a:endParaRPr>
          </a:p>
          <a:p>
            <a:pPr marL="0" indent="0" algn="l">
              <a:spcBef>
                <a:spcPts val="0"/>
              </a:spcBef>
              <a:spcAft>
                <a:spcPts val="0"/>
              </a:spcAft>
              <a:buNone/>
            </a:pPr>
            <a:r>
              <a:rPr lang="en-US" sz="1700" dirty="0">
                <a:solidFill>
                  <a:srgbClr val="000000"/>
                </a:solidFill>
              </a:rPr>
              <a:t>Transmission Owner Upgrade: “</a:t>
            </a:r>
            <a:r>
              <a:rPr lang="en-US" sz="1700" b="0" i="0" dirty="0">
                <a:solidFill>
                  <a:srgbClr val="000000"/>
                </a:solidFill>
                <a:effectLst/>
              </a:rPr>
              <a:t>"shall mean an upgrade to a Transmission Owner's own transmission facilities, which is an improvement to, addition to, or replacement of a part of, an existing facility and is not an entirely new transmission facility.</a:t>
            </a:r>
            <a:r>
              <a:rPr lang="en-US" sz="1700" dirty="0">
                <a:solidFill>
                  <a:srgbClr val="000000"/>
                </a:solidFill>
              </a:rPr>
              <a:t>”</a:t>
            </a:r>
          </a:p>
        </p:txBody>
      </p:sp>
    </p:spTree>
    <p:extLst>
      <p:ext uri="{BB962C8B-B14F-4D97-AF65-F5344CB8AC3E}">
        <p14:creationId xmlns:p14="http://schemas.microsoft.com/office/powerpoint/2010/main" val="2932304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228600"/>
            <a:ext cx="8229600" cy="914400"/>
          </a:xfrm>
        </p:spPr>
        <p:txBody>
          <a:bodyPr>
            <a:normAutofit/>
          </a:bodyPr>
          <a:lstStyle/>
          <a:p>
            <a:r>
              <a:rPr lang="en-US" dirty="0"/>
              <a:t>PJM 1920 Compliance Filing</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1143000"/>
            <a:ext cx="8229600" cy="4648200"/>
          </a:xfrm>
        </p:spPr>
        <p:txBody>
          <a:bodyPr>
            <a:noAutofit/>
          </a:bodyPr>
          <a:lstStyle/>
          <a:p>
            <a:pPr marL="0" indent="0" algn="l">
              <a:spcBef>
                <a:spcPts val="0"/>
              </a:spcBef>
              <a:spcAft>
                <a:spcPts val="0"/>
              </a:spcAft>
              <a:buNone/>
            </a:pPr>
            <a:r>
              <a:rPr lang="en-US" sz="1800" i="1" dirty="0"/>
              <a:t>See</a:t>
            </a:r>
            <a:r>
              <a:rPr lang="en-US" sz="1800" dirty="0"/>
              <a:t> proposed Operating Agreement, Schedule 6-C, section 1.8(c)(2) (“[E]ach proposal must detail how the project sponsor considered the following alternative transmission technologies in addressing the Long-Term Transmission Need(s) to be addressed by the proposal: (</a:t>
            </a:r>
            <a:r>
              <a:rPr lang="en-US" sz="1800" dirty="0" err="1"/>
              <a:t>i</a:t>
            </a:r>
            <a:r>
              <a:rPr lang="en-US" sz="1800" dirty="0"/>
              <a:t>) dynamic line ratings; (ii) advanced power flow control devices; (iii) advanced conductors; and (iv) transmission switching.”). PJM will work with its stakeholders to develop guidelines, including implementation details, definitions of certain technology types consistent with the Final Rule (see, e.g., Order No. 1920-A at P 608 (discussing definitions of advanced conductors)), and best practices for identifying costs associated with each technology, for inclusion in PJM Manuals. Such Manual provisions would be developed through consultation with the states, Transmission Owners, transmission developers, and greater stakeholder community. PJM employs a formalized, collaborative stakeholder process for the creation and revision of business practices manuals, so that PJM seeks endorsement by stakeholders. See PJM Manual 34: PJM Stakeholder Process, § 11.15 (rev. 22, Sep. 25,  2025), https://www.pjm.com/-/media/DotCom/documents/manuals/m34.pdf (discussing stakeholder process to revise PJM manuals). Through this consultation process, PJM will also seek to provide guidance and memorialize use cases in its Manuals where such technologies would and would not be appropriate.</a:t>
            </a:r>
            <a:endParaRPr lang="en-US" sz="1800" dirty="0">
              <a:solidFill>
                <a:srgbClr val="000000"/>
              </a:solidFill>
            </a:endParaRPr>
          </a:p>
        </p:txBody>
      </p:sp>
    </p:spTree>
    <p:extLst>
      <p:ext uri="{BB962C8B-B14F-4D97-AF65-F5344CB8AC3E}">
        <p14:creationId xmlns:p14="http://schemas.microsoft.com/office/powerpoint/2010/main" val="34195959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228600"/>
            <a:ext cx="8229600" cy="914400"/>
          </a:xfrm>
        </p:spPr>
        <p:txBody>
          <a:bodyPr>
            <a:normAutofit/>
          </a:bodyPr>
          <a:lstStyle/>
          <a:p>
            <a:r>
              <a:rPr lang="en-US" dirty="0"/>
              <a:t>PJM 2023 Compliance Filing</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1143000"/>
            <a:ext cx="8229600" cy="4648200"/>
          </a:xfrm>
        </p:spPr>
        <p:txBody>
          <a:bodyPr>
            <a:noAutofit/>
          </a:bodyPr>
          <a:lstStyle/>
          <a:p>
            <a:pPr marL="0" indent="0" algn="l">
              <a:spcBef>
                <a:spcPts val="0"/>
              </a:spcBef>
              <a:spcAft>
                <a:spcPts val="0"/>
              </a:spcAft>
              <a:buNone/>
            </a:pPr>
            <a:r>
              <a:rPr lang="en-US" sz="2000" dirty="0"/>
              <a:t>PJM’s October 23 Filing included revisions to Tariff, Part VIII, Subpart C, section 407(A)(1), adding a new subsection (f) to provide that PJM will evaluate an enumerated list of alternative transmission technologies (static synchronous compensators, static VAR compensators, advanced power flow control devices, transmission switching, synchronous condensers, voltage source converters, advanced conductors, and tower lifting) during the Phase II System Impact Study and the Phase III System Impact Study to determine, in its sole discretion, whether the specified technologies should be used in place of traditional transmission technologies, consistent with Good Utility Practice, Applicable Reliability Standards, and Applicable Laws and Regulations.81 The proposed section 407(A)(1)(f) also provided that PJM will include an explanation of the results of its evaluation of each specific alternative transmission technology in the Phase II System Impact Study Report and the Phase III System Impact Study Report.</a:t>
            </a:r>
            <a:endParaRPr lang="en-US" sz="2000" dirty="0">
              <a:solidFill>
                <a:srgbClr val="000000"/>
              </a:solidFill>
            </a:endParaRPr>
          </a:p>
        </p:txBody>
      </p:sp>
    </p:spTree>
    <p:extLst>
      <p:ext uri="{BB962C8B-B14F-4D97-AF65-F5344CB8AC3E}">
        <p14:creationId xmlns:p14="http://schemas.microsoft.com/office/powerpoint/2010/main" val="7427899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152400"/>
            <a:ext cx="8229600" cy="914400"/>
          </a:xfrm>
        </p:spPr>
        <p:txBody>
          <a:bodyPr/>
          <a:lstStyle/>
          <a:p>
            <a:r>
              <a:rPr lang="en-US" dirty="0"/>
              <a:t>§7-207 – CPCN Language</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838200"/>
            <a:ext cx="8229600" cy="4648200"/>
          </a:xfrm>
        </p:spPr>
        <p:txBody>
          <a:bodyPr>
            <a:noAutofit/>
          </a:bodyPr>
          <a:lstStyle/>
          <a:p>
            <a:pPr marL="514350" indent="-514350">
              <a:buAutoNum type="alphaUcParenBoth"/>
            </a:pPr>
            <a:r>
              <a:rPr lang="en-US" sz="1600" dirty="0"/>
              <a:t> </a:t>
            </a:r>
          </a:p>
          <a:p>
            <a:pPr marL="0" indent="0" algn="l">
              <a:buNone/>
            </a:pPr>
            <a:r>
              <a:rPr lang="en-US" sz="1600" dirty="0"/>
              <a:t>…  (3)(</a:t>
            </a:r>
            <a:r>
              <a:rPr lang="en-US" sz="1600" dirty="0" err="1"/>
              <a:t>i</a:t>
            </a:r>
            <a:r>
              <a:rPr lang="en-US" sz="1600" dirty="0"/>
              <a:t>) “</a:t>
            </a:r>
            <a:r>
              <a:rPr lang="en-US" sz="1600" b="0" i="0" dirty="0">
                <a:effectLst/>
              </a:rPr>
              <a:t>Construction” means:</a:t>
            </a:r>
          </a:p>
          <a:p>
            <a:pPr marL="0" indent="0" algn="l">
              <a:buNone/>
            </a:pPr>
            <a:r>
              <a:rPr lang="en-US" sz="1600" b="0" i="0" dirty="0">
                <a:effectLst/>
              </a:rPr>
              <a:t>	1. any physical change at a site, including fabrication, erection, installation, or demolition; or</a:t>
            </a:r>
          </a:p>
          <a:p>
            <a:pPr marL="0" indent="0" algn="l">
              <a:buNone/>
            </a:pPr>
            <a:r>
              <a:rPr lang="en-US" sz="1600" b="0" i="0" dirty="0">
                <a:effectLst/>
              </a:rPr>
              <a:t>	2. the entry into a binding agreement or contractual obligation to purchase equipment exclusively for use in construction in the State or to undertake a program of actual construction in the State which cannot be canceled or modified without substantial loss to the owner or operator of the proposed generating station.</a:t>
            </a:r>
          </a:p>
          <a:p>
            <a:pPr marL="0" indent="0" algn="l">
              <a:buNone/>
            </a:pPr>
            <a:r>
              <a:rPr lang="en-US" sz="1600" b="0" i="0" dirty="0">
                <a:effectLst/>
              </a:rPr>
              <a:t>           (ii) “Construction” does not include a change that is needed for the temporary use of a site or route for nonutility purposes or for use in securing geological data, including any boring that is necessary to ascertain foundation conditions.</a:t>
            </a:r>
          </a:p>
          <a:p>
            <a:pPr marL="0" indent="0" algn="l">
              <a:buNone/>
            </a:pPr>
            <a:r>
              <a:rPr lang="en-US" sz="1600" dirty="0"/>
              <a:t>(B)</a:t>
            </a:r>
          </a:p>
          <a:p>
            <a:pPr marL="0" indent="0" algn="l">
              <a:buNone/>
            </a:pPr>
            <a:r>
              <a:rPr lang="en-US" sz="1600" b="0" i="0" dirty="0">
                <a:effectLst/>
              </a:rPr>
              <a:t>… </a:t>
            </a:r>
            <a:r>
              <a:rPr lang="en-US" sz="1600" dirty="0"/>
              <a:t>(3)(</a:t>
            </a:r>
            <a:r>
              <a:rPr lang="en-US" sz="1600" dirty="0" err="1"/>
              <a:t>i</a:t>
            </a:r>
            <a:r>
              <a:rPr lang="en-US" sz="1600" dirty="0"/>
              <a:t>) Except as provided in paragraph (4) of this subsection, unless a certificate of public convenience and necessity for the construction is first obtained from the Commission, a person may not begin construction of a transmission line that is designed to carry a voltage in excess of 69,000 volts or exercise a right of condemnation with the construction.</a:t>
            </a:r>
          </a:p>
          <a:p>
            <a:pPr marL="0" indent="0" algn="l">
              <a:buNone/>
            </a:pPr>
            <a:r>
              <a:rPr lang="en-US" sz="1600" dirty="0"/>
              <a:t>          (ii) For construction related to an existing transmission line that is designed to carry a voltage in excess of 69,000 volts, the Commission may waive the requirement in subparagraph (</a:t>
            </a:r>
            <a:r>
              <a:rPr lang="en-US" sz="1600" dirty="0" err="1"/>
              <a:t>i</a:t>
            </a:r>
            <a:r>
              <a:rPr lang="en-US" sz="1600" dirty="0"/>
              <a:t>) of this paragraph for good cause.</a:t>
            </a:r>
          </a:p>
        </p:txBody>
      </p:sp>
    </p:spTree>
    <p:extLst>
      <p:ext uri="{BB962C8B-B14F-4D97-AF65-F5344CB8AC3E}">
        <p14:creationId xmlns:p14="http://schemas.microsoft.com/office/powerpoint/2010/main" val="6212878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E49CB-3CC8-9166-1712-3EC8712F1302}"/>
              </a:ext>
            </a:extLst>
          </p:cNvPr>
          <p:cNvSpPr>
            <a:spLocks noGrp="1"/>
          </p:cNvSpPr>
          <p:nvPr>
            <p:ph type="title"/>
          </p:nvPr>
        </p:nvSpPr>
        <p:spPr>
          <a:xfrm>
            <a:off x="457200" y="152400"/>
            <a:ext cx="8229600" cy="914400"/>
          </a:xfrm>
        </p:spPr>
        <p:txBody>
          <a:bodyPr/>
          <a:lstStyle/>
          <a:p>
            <a:r>
              <a:rPr lang="en-US" dirty="0"/>
              <a:t>§7-207 – CPCN Good Cause</a:t>
            </a:r>
          </a:p>
        </p:txBody>
      </p:sp>
      <p:sp>
        <p:nvSpPr>
          <p:cNvPr id="3" name="Content Placeholder 2">
            <a:extLst>
              <a:ext uri="{FF2B5EF4-FFF2-40B4-BE49-F238E27FC236}">
                <a16:creationId xmlns:a16="http://schemas.microsoft.com/office/drawing/2014/main" id="{2EF5218D-4CBB-3054-5B13-D8E3D84E1CEB}"/>
              </a:ext>
            </a:extLst>
          </p:cNvPr>
          <p:cNvSpPr>
            <a:spLocks noGrp="1"/>
          </p:cNvSpPr>
          <p:nvPr>
            <p:ph idx="1"/>
          </p:nvPr>
        </p:nvSpPr>
        <p:spPr>
          <a:xfrm>
            <a:off x="457200" y="838200"/>
            <a:ext cx="8229600" cy="4648200"/>
          </a:xfrm>
        </p:spPr>
        <p:txBody>
          <a:bodyPr>
            <a:noAutofit/>
          </a:bodyPr>
          <a:lstStyle/>
          <a:p>
            <a:pPr marL="0" indent="0" algn="l">
              <a:buNone/>
            </a:pPr>
            <a:r>
              <a:rPr lang="en-US" sz="1500" dirty="0"/>
              <a:t>(B)</a:t>
            </a:r>
          </a:p>
          <a:p>
            <a:pPr marL="0" indent="0" algn="l">
              <a:buNone/>
            </a:pPr>
            <a:r>
              <a:rPr lang="en-US" sz="1500" dirty="0"/>
              <a:t>…  (iii) in determining whether good cause exists under subparagraph (ii) of this paragraph, the Commission shall consider: </a:t>
            </a:r>
          </a:p>
          <a:p>
            <a:pPr algn="l">
              <a:buAutoNum type="arabicPeriod"/>
            </a:pPr>
            <a:r>
              <a:rPr lang="en-US" sz="1500" dirty="0"/>
              <a:t>whether the proposed construction:  </a:t>
            </a:r>
          </a:p>
          <a:p>
            <a:pPr lvl="1">
              <a:buFont typeface="+mj-lt"/>
              <a:buAutoNum type="alphaLcPeriod"/>
            </a:pPr>
            <a:r>
              <a:rPr lang="en-US" sz="1500" dirty="0"/>
              <a:t>does not require the acquisition of new real property or additional rights–of–way through eminent domain;</a:t>
            </a:r>
          </a:p>
          <a:p>
            <a:pPr lvl="1">
              <a:buFont typeface="+mj-lt"/>
              <a:buAutoNum type="alphaLcPeriod"/>
            </a:pPr>
            <a:r>
              <a:rPr lang="en-US" sz="1500" dirty="0"/>
              <a:t>does not require larger or higher structures to accommodate increased voltage or larger conductors; </a:t>
            </a:r>
          </a:p>
          <a:p>
            <a:pPr lvl="1">
              <a:buFont typeface="+mj-lt"/>
              <a:buAutoNum type="alphaLcPeriod"/>
            </a:pPr>
            <a:r>
              <a:rPr lang="en-US" sz="1500" dirty="0"/>
              <a:t>is located substantially within an existing transmission right–of–way or existing transmission corridor or conduit system; and</a:t>
            </a:r>
          </a:p>
          <a:p>
            <a:pPr lvl="1">
              <a:buFont typeface="+mj-lt"/>
              <a:buAutoNum type="alphaLcPeriod"/>
            </a:pPr>
            <a:r>
              <a:rPr lang="en-US" sz="1500" dirty="0"/>
              <a:t>has a purpose independent of, and is not a part of, another project that would otherwise require the issuance of a certificate of public convenience and necessity; </a:t>
            </a:r>
          </a:p>
          <a:p>
            <a:pPr>
              <a:buFont typeface="+mj-lt"/>
              <a:buAutoNum type="arabicPeriod"/>
            </a:pPr>
            <a:r>
              <a:rPr lang="en-US" sz="1500" dirty="0"/>
              <a:t>whether the applicant gave due consideration to alternatives to the proposed construction, including the use of advanced transmission technologies; and </a:t>
            </a:r>
          </a:p>
          <a:p>
            <a:pPr>
              <a:buFont typeface="+mj-lt"/>
              <a:buAutoNum type="arabicPeriod"/>
            </a:pPr>
            <a:r>
              <a:rPr lang="en-US" sz="1500" dirty="0"/>
              <a:t>the extent to which:</a:t>
            </a:r>
          </a:p>
          <a:p>
            <a:pPr marL="800100" lvl="1" indent="-342900">
              <a:buFont typeface="+mj-lt"/>
              <a:buAutoNum type="alphaLcPeriod"/>
            </a:pPr>
            <a:r>
              <a:rPr lang="en-US" sz="1500" dirty="0"/>
              <a:t>the construction substantially consists of new facilities; </a:t>
            </a:r>
          </a:p>
          <a:p>
            <a:pPr marL="800100" lvl="1" indent="-342900">
              <a:buFont typeface="+mj-lt"/>
              <a:buAutoNum type="alphaLcPeriod"/>
            </a:pPr>
            <a:r>
              <a:rPr lang="en-US" sz="1500" dirty="0"/>
              <a:t>the cost of the facilities being constructed will be allocated to ratepayers;</a:t>
            </a:r>
          </a:p>
          <a:p>
            <a:pPr marL="800100" lvl="1" indent="-342900">
              <a:buFont typeface="+mj-lt"/>
              <a:buAutoNum type="alphaLcPeriod"/>
            </a:pPr>
            <a:r>
              <a:rPr lang="en-US" sz="1500" dirty="0"/>
              <a:t>the facilities being constructed will impact power flow and reliability; and</a:t>
            </a:r>
          </a:p>
          <a:p>
            <a:pPr marL="800100" lvl="1" indent="-342900">
              <a:buFont typeface="+mj-lt"/>
              <a:buAutoNum type="alphaLcPeriod"/>
            </a:pPr>
            <a:r>
              <a:rPr lang="en-US" sz="1500" dirty="0"/>
              <a:t>other factors, as determined by the Commission, support granting or denying a waiver for good cause.</a:t>
            </a:r>
          </a:p>
        </p:txBody>
      </p:sp>
    </p:spTree>
    <p:extLst>
      <p:ext uri="{BB962C8B-B14F-4D97-AF65-F5344CB8AC3E}">
        <p14:creationId xmlns:p14="http://schemas.microsoft.com/office/powerpoint/2010/main" val="911466519"/>
      </p:ext>
    </p:extLst>
  </p:cSld>
  <p:clrMapOvr>
    <a:masterClrMapping/>
  </p:clrMapOvr>
</p:sld>
</file>

<file path=ppt/theme/theme1.xml><?xml version="1.0" encoding="utf-8"?>
<a:theme xmlns:a="http://schemas.openxmlformats.org/drawingml/2006/main" name="PSC Theme">
  <a:themeElements>
    <a:clrScheme name="NewsPrint">
      <a:dk1>
        <a:sysClr val="windowText" lastClr="000000"/>
      </a:dk1>
      <a:lt1>
        <a:sysClr val="window" lastClr="FFFFFF"/>
      </a:lt1>
      <a:dk2>
        <a:srgbClr val="303030"/>
      </a:dk2>
      <a:lt2>
        <a:srgbClr val="DEDEE0"/>
      </a:lt2>
      <a:accent1>
        <a:srgbClr val="AD0101"/>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96463BC55611C469CEDABDE6104E5EF" ma:contentTypeVersion="1" ma:contentTypeDescription="Create a new document." ma:contentTypeScope="" ma:versionID="599a758b4d8c3a9727cb2e42395f621f">
  <xsd:schema xmlns:xsd="http://www.w3.org/2001/XMLSchema" xmlns:xs="http://www.w3.org/2001/XMLSchema" xmlns:p="http://schemas.microsoft.com/office/2006/metadata/properties" targetNamespace="http://schemas.microsoft.com/office/2006/metadata/properties" ma:root="true" ma:fieldsID="7dcc10a156eb2aa295318eab019ded2b">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6AA3D37-4CC0-4760-9ECD-06C224E26687}"/>
</file>

<file path=customXml/itemProps2.xml><?xml version="1.0" encoding="utf-8"?>
<ds:datastoreItem xmlns:ds="http://schemas.openxmlformats.org/officeDocument/2006/customXml" ds:itemID="{D0CC3B72-DADD-41B5-8B07-245C6BC97C1E}"/>
</file>

<file path=customXml/itemProps3.xml><?xml version="1.0" encoding="utf-8"?>
<ds:datastoreItem xmlns:ds="http://schemas.openxmlformats.org/officeDocument/2006/customXml" ds:itemID="{676813C4-F8B0-4BC9-9B06-C0F4800AC37A}"/>
</file>

<file path=docProps/app.xml><?xml version="1.0" encoding="utf-8"?>
<Properties xmlns="http://schemas.openxmlformats.org/officeDocument/2006/extended-properties" xmlns:vt="http://schemas.openxmlformats.org/officeDocument/2006/docPropsVTypes">
  <Template>PSC Theme</Template>
  <TotalTime>25737</TotalTime>
  <Words>2636</Words>
  <Application>Microsoft Office PowerPoint</Application>
  <PresentationFormat>On-screen Show (4:3)</PresentationFormat>
  <Paragraphs>130</Paragraphs>
  <Slides>20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Arial</vt:lpstr>
      <vt:lpstr>Calibri</vt:lpstr>
      <vt:lpstr>Times New Roman</vt:lpstr>
      <vt:lpstr>PSC Theme</vt:lpstr>
      <vt:lpstr>GET/ATT-Related PSC Processes</vt:lpstr>
      <vt:lpstr>Relevant EO Language</vt:lpstr>
      <vt:lpstr>How PSC + ATT/GETs Interact: Summary</vt:lpstr>
      <vt:lpstr>Approximate GET/ATT Project Journey</vt:lpstr>
      <vt:lpstr>1. Determine areas of need</vt:lpstr>
      <vt:lpstr>Determine GET/ATT project scope</vt:lpstr>
      <vt:lpstr>3. Select project developer</vt:lpstr>
      <vt:lpstr>Integrate project with regional planning process </vt:lpstr>
      <vt:lpstr>4. Permitting</vt:lpstr>
      <vt:lpstr>5. Construction + Operation</vt:lpstr>
      <vt:lpstr>Summary &amp; Final Thoughts</vt:lpstr>
      <vt:lpstr>PowerPoint Presentation</vt:lpstr>
      <vt:lpstr>Backup: Statutory Language</vt:lpstr>
      <vt:lpstr>§7-207.7 – “Congestion Reports”</vt:lpstr>
      <vt:lpstr>Schedule 6§1.5.9 PJM OA – SAA</vt:lpstr>
      <vt:lpstr>Schedule 6§1.5.8(L) PJM OA</vt:lpstr>
      <vt:lpstr>PJM 1920 Compliance Filing</vt:lpstr>
      <vt:lpstr>PJM 2023 Compliance Filing</vt:lpstr>
      <vt:lpstr>§7-207 – CPCN Language</vt:lpstr>
      <vt:lpstr>§7-207 – CPCN Good Cause</vt:lpstr>
    </vt:vector>
  </TitlesOfParts>
  <Company>psc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EmPOWER, Energy Efficiency, and Demand Response</dc:title>
  <dc:creator>Amanda Best</dc:creator>
  <cp:lastModifiedBy>Sophie MacDonald</cp:lastModifiedBy>
  <cp:revision>75</cp:revision>
  <dcterms:created xsi:type="dcterms:W3CDTF">2020-03-18T11:50:53Z</dcterms:created>
  <dcterms:modified xsi:type="dcterms:W3CDTF">2026-08-04T02:56:44Z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0x010100A96463BC55611C469CEDABDE6104E5EF</vt:lpwstr>
  </property>
</Properties>
</file>