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2.xml"/><Relationship Id="rId21" Type="http://schemas.openxmlformats.org/officeDocument/2006/relationships/font" Target="fonts/Roboto-regular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1.xml"/><Relationship Id="rId20" Type="http://schemas.openxmlformats.org/officeDocument/2006/relationships/font" Target="fonts/RobotoSlab-bold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font" Target="fonts/Roboto-bold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3" Type="http://schemas.openxmlformats.org/officeDocument/2006/relationships/font" Target="fonts/Roboto-italic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font" Target="fonts/RobotoSlab-regular.fntdata"/><Relationship Id="rId22" Type="http://schemas.openxmlformats.org/officeDocument/2006/relationships/font" Target="fonts/Roboto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9cef77ef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9cef77ef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 Mission: </a:t>
            </a:r>
            <a:r>
              <a:rPr lang="en"/>
              <a:t>Our mission at MEA is to promote clean, affordable, reliable energy and energy-related greenhouse gas emission reductions to benefit Marylanders in a just and equitable manner.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29cef77efd_0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29cef77efd_0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507b6e1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507b6e1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a786defe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a786defe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9cef77efd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29cef77efd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bb13cecf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2bb13cecf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9cef77efd_0_2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29cef77efd_0_2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9cef77efd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Quality (10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Comprehensive and well-documented responses.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Cost &amp; Funding Request (15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Alignment with program goals and detailed budget narrative (if applicable).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Benefits &amp; Community Impact (30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Focus on GHG reductions and Title I school impact.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Planning &amp; Schedule (30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Detailed plans with milestones, stakeholder engagement, and risk mitigation (if applicable and ready to provide).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Communication &amp; Partnerships (10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Demonstrated collaboration with utilities and community partners.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Equity (5 points)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Priority for high Title I school districts.</a:t>
            </a:r>
            <a:endParaRPr/>
          </a:p>
        </p:txBody>
      </p:sp>
      <p:sp>
        <p:nvSpPr>
          <p:cNvPr id="188" name="Google Shape;188;g329cef77efd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a1eef758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2a1eef758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a1eef758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2a1eef7587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2a1eef7587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2a1eef7587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9cef77efd_0_3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29cef77efd_0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" name="Google Shape;57;p1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8" name="Google Shape;58;p1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1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5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5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p17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3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8950" y="4663225"/>
            <a:ext cx="1171094" cy="439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3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energy.maryland.gov" TargetMode="External"/><Relationship Id="rId4" Type="http://schemas.openxmlformats.org/officeDocument/2006/relationships/hyperlink" Target="https://energy.maryland.gov/transportation/Pages/incentives.aspx" TargetMode="External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orm.jotform.com/24325509042214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5"/>
          <p:cNvSpPr txBox="1"/>
          <p:nvPr>
            <p:ph type="title"/>
          </p:nvPr>
        </p:nvSpPr>
        <p:spPr>
          <a:xfrm>
            <a:off x="51850" y="174500"/>
            <a:ext cx="9028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>
                <a:latin typeface="Roboto"/>
                <a:ea typeface="Roboto"/>
                <a:cs typeface="Roboto"/>
                <a:sym typeface="Roboto"/>
              </a:rPr>
              <a:t>FY25 Electric School Bus Grant</a:t>
            </a:r>
            <a:endParaRPr sz="302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5"/>
          <p:cNvSpPr txBox="1"/>
          <p:nvPr/>
        </p:nvSpPr>
        <p:spPr>
          <a:xfrm>
            <a:off x="122500" y="3411725"/>
            <a:ext cx="58629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Natalie Buscemi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Transportation and Innovation Program Manager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Maryland Clean Cities and Communities Coalition, Coalition Director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763" y="827175"/>
            <a:ext cx="5862975" cy="2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4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34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139719" y="74331"/>
            <a:ext cx="84741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Application Cont.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6925" y="727200"/>
            <a:ext cx="6926699" cy="34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/>
          <p:nvPr/>
        </p:nvSpPr>
        <p:spPr>
          <a:xfrm flipH="1" rot="10800000">
            <a:off x="754400" y="1399450"/>
            <a:ext cx="989700" cy="295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4"/>
          <p:cNvSpPr txBox="1"/>
          <p:nvPr/>
        </p:nvSpPr>
        <p:spPr>
          <a:xfrm>
            <a:off x="139725" y="727200"/>
            <a:ext cx="15798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14 Items in the Summary Table</a:t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35"/>
          <p:cNvSpPr txBox="1"/>
          <p:nvPr/>
        </p:nvSpPr>
        <p:spPr>
          <a:xfrm>
            <a:off x="630575" y="399250"/>
            <a:ext cx="7770900" cy="3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96"/>
            <a:ext cx="9143999" cy="509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311700" y="1373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800"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1203800" y="2571750"/>
            <a:ext cx="65733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3658"/>
              <a:buFont typeface="Arial"/>
              <a:buNone/>
            </a:pPr>
            <a:r>
              <a:rPr b="1" lang="en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Information:</a:t>
            </a:r>
            <a:br>
              <a:rPr b="1" lang="en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questions or support, please email us at:</a:t>
            </a:r>
            <a:br>
              <a:rPr lang="en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transportation.mea@maryland.gov or directly to the PM at natalie.buscemi@maryland.gov.</a:t>
            </a:r>
            <a:endParaRPr b="1"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3658"/>
              <a:buFont typeface="Arial"/>
              <a:buNone/>
            </a:pPr>
            <a:r>
              <a:rPr lang="en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updated on program news and deadlines at the MEA website:</a:t>
            </a:r>
            <a:r>
              <a:rPr lang="en" sz="205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205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3658"/>
              <a:buFont typeface="Arial"/>
              <a:buNone/>
            </a:pPr>
            <a:r>
              <a:rPr lang="en" sz="20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MEA Transportation Programs</a:t>
            </a:r>
            <a:endParaRPr sz="205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36"/>
          <p:cNvPicPr preferRelativeResize="0"/>
          <p:nvPr/>
        </p:nvPicPr>
        <p:blipFill rotWithShape="1">
          <a:blip r:embed="rId5">
            <a:alphaModFix/>
          </a:blip>
          <a:srcRect b="21445" l="0" r="0" t="0"/>
          <a:stretch/>
        </p:blipFill>
        <p:spPr>
          <a:xfrm>
            <a:off x="3616850" y="99875"/>
            <a:ext cx="1747200" cy="14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6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/>
          <p:nvPr>
            <p:ph idx="4294967295" type="title"/>
          </p:nvPr>
        </p:nvSpPr>
        <p:spPr>
          <a:xfrm>
            <a:off x="311700" y="161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5158478" y="1069350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FY25 Electric School Bus Grant Program Overview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5158475" y="3328000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Grant Features</a:t>
            </a:r>
            <a:endParaRPr sz="1800">
              <a:solidFill>
                <a:schemeClr val="l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5126350" y="1912053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Requirements &amp; Ineligible Projects</a:t>
            </a:r>
            <a:endParaRPr sz="1800">
              <a:solidFill>
                <a:schemeClr val="l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5158475" y="2620020"/>
            <a:ext cx="2914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Evaluation Criteria Overview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6" name="Google Shape;126;p26"/>
          <p:cNvGrpSpPr/>
          <p:nvPr/>
        </p:nvGrpSpPr>
        <p:grpSpPr>
          <a:xfrm>
            <a:off x="2792178" y="930905"/>
            <a:ext cx="2366304" cy="2930391"/>
            <a:chOff x="1460713" y="1171578"/>
            <a:chExt cx="2808002" cy="3564519"/>
          </a:xfrm>
        </p:grpSpPr>
        <p:sp>
          <p:nvSpPr>
            <p:cNvPr id="127" name="Google Shape;127;p26"/>
            <p:cNvSpPr/>
            <p:nvPr/>
          </p:nvSpPr>
          <p:spPr>
            <a:xfrm>
              <a:off x="1873091" y="1657220"/>
              <a:ext cx="1133034" cy="381725"/>
            </a:xfrm>
            <a:custGeom>
              <a:rect b="b" l="l" r="r" t="t"/>
              <a:pathLst>
                <a:path extrusionOk="0" fill="none" h="4559" w="13532">
                  <a:moveTo>
                    <a:pt x="0" y="4558"/>
                  </a:moveTo>
                  <a:lnTo>
                    <a:pt x="4538" y="0"/>
                  </a:lnTo>
                  <a:lnTo>
                    <a:pt x="13532" y="0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1873091" y="3986295"/>
              <a:ext cx="1162005" cy="381725"/>
            </a:xfrm>
            <a:custGeom>
              <a:rect b="b" l="l" r="r" t="t"/>
              <a:pathLst>
                <a:path extrusionOk="0" fill="none" h="4559" w="13878">
                  <a:moveTo>
                    <a:pt x="0" y="1"/>
                  </a:moveTo>
                  <a:lnTo>
                    <a:pt x="4538" y="4559"/>
                  </a:lnTo>
                  <a:lnTo>
                    <a:pt x="13878" y="4559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2450672" y="3384852"/>
              <a:ext cx="579328" cy="86995"/>
            </a:xfrm>
            <a:custGeom>
              <a:rect b="b" l="l" r="r" t="t"/>
              <a:pathLst>
                <a:path extrusionOk="0" fill="none" h="1039" w="6919">
                  <a:moveTo>
                    <a:pt x="0" y="1"/>
                  </a:moveTo>
                  <a:lnTo>
                    <a:pt x="2951" y="1039"/>
                  </a:lnTo>
                  <a:lnTo>
                    <a:pt x="6919" y="1039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2450672" y="2563614"/>
              <a:ext cx="579328" cy="88670"/>
            </a:xfrm>
            <a:custGeom>
              <a:rect b="b" l="l" r="r" t="t"/>
              <a:pathLst>
                <a:path extrusionOk="0" fill="none" h="1059" w="6919">
                  <a:moveTo>
                    <a:pt x="0" y="1059"/>
                  </a:moveTo>
                  <a:lnTo>
                    <a:pt x="2951" y="1"/>
                  </a:lnTo>
                  <a:lnTo>
                    <a:pt x="6919" y="1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20348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1460713" y="3703450"/>
              <a:ext cx="780447" cy="405588"/>
            </a:xfrm>
            <a:custGeom>
              <a:rect b="b" l="l" r="r" t="t"/>
              <a:pathLst>
                <a:path extrusionOk="0" h="4844" w="9321">
                  <a:moveTo>
                    <a:pt x="8344" y="1"/>
                  </a:moveTo>
                  <a:cubicBezTo>
                    <a:pt x="6146" y="2219"/>
                    <a:pt x="3134" y="3460"/>
                    <a:pt x="1" y="3460"/>
                  </a:cubicBezTo>
                  <a:lnTo>
                    <a:pt x="1" y="4844"/>
                  </a:lnTo>
                  <a:cubicBezTo>
                    <a:pt x="1140" y="4844"/>
                    <a:pt x="2300" y="4681"/>
                    <a:pt x="3419" y="4396"/>
                  </a:cubicBezTo>
                  <a:cubicBezTo>
                    <a:pt x="5658" y="3786"/>
                    <a:pt x="7693" y="2606"/>
                    <a:pt x="9320" y="978"/>
                  </a:cubicBezTo>
                  <a:close/>
                </a:path>
              </a:pathLst>
            </a:custGeom>
            <a:solidFill>
              <a:srgbClr val="FD8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1748666" y="3854250"/>
              <a:ext cx="257386" cy="233523"/>
            </a:xfrm>
            <a:custGeom>
              <a:rect b="b" l="l" r="r" t="t"/>
              <a:pathLst>
                <a:path extrusionOk="0" h="2789" w="3074">
                  <a:moveTo>
                    <a:pt x="1527" y="1"/>
                  </a:moveTo>
                  <a:cubicBezTo>
                    <a:pt x="1166" y="1"/>
                    <a:pt x="804" y="133"/>
                    <a:pt x="530" y="398"/>
                  </a:cubicBezTo>
                  <a:cubicBezTo>
                    <a:pt x="1" y="947"/>
                    <a:pt x="1" y="1842"/>
                    <a:pt x="530" y="2392"/>
                  </a:cubicBezTo>
                  <a:cubicBezTo>
                    <a:pt x="804" y="2656"/>
                    <a:pt x="1166" y="2789"/>
                    <a:pt x="1527" y="2789"/>
                  </a:cubicBezTo>
                  <a:cubicBezTo>
                    <a:pt x="1888" y="2789"/>
                    <a:pt x="2249" y="2656"/>
                    <a:pt x="2524" y="2392"/>
                  </a:cubicBezTo>
                  <a:cubicBezTo>
                    <a:pt x="3073" y="1842"/>
                    <a:pt x="3073" y="947"/>
                    <a:pt x="2524" y="398"/>
                  </a:cubicBezTo>
                  <a:cubicBezTo>
                    <a:pt x="2249" y="133"/>
                    <a:pt x="1888" y="1"/>
                    <a:pt x="1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1815149" y="3909681"/>
              <a:ext cx="124423" cy="124423"/>
            </a:xfrm>
            <a:custGeom>
              <a:rect b="b" l="l" r="r" t="t"/>
              <a:pathLst>
                <a:path extrusionOk="0" h="1486" w="1486">
                  <a:moveTo>
                    <a:pt x="1486" y="733"/>
                  </a:moveTo>
                  <a:cubicBezTo>
                    <a:pt x="1486" y="1140"/>
                    <a:pt x="1140" y="1486"/>
                    <a:pt x="733" y="1486"/>
                  </a:cubicBezTo>
                  <a:cubicBezTo>
                    <a:pt x="326" y="1486"/>
                    <a:pt x="0" y="1140"/>
                    <a:pt x="0" y="733"/>
                  </a:cubicBezTo>
                  <a:cubicBezTo>
                    <a:pt x="0" y="326"/>
                    <a:pt x="326" y="0"/>
                    <a:pt x="733" y="0"/>
                  </a:cubicBezTo>
                  <a:cubicBezTo>
                    <a:pt x="1140" y="0"/>
                    <a:pt x="1486" y="326"/>
                    <a:pt x="1486" y="733"/>
                  </a:cubicBezTo>
                  <a:close/>
                </a:path>
              </a:pathLst>
            </a:custGeom>
            <a:solidFill>
              <a:srgbClr val="FD87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1460713" y="1899121"/>
              <a:ext cx="780447" cy="405588"/>
            </a:xfrm>
            <a:custGeom>
              <a:rect b="b" l="l" r="r" t="t"/>
              <a:pathLst>
                <a:path extrusionOk="0" h="4844" w="9321">
                  <a:moveTo>
                    <a:pt x="6594" y="1771"/>
                  </a:moveTo>
                  <a:cubicBezTo>
                    <a:pt x="5597" y="1181"/>
                    <a:pt x="4518" y="733"/>
                    <a:pt x="3419" y="448"/>
                  </a:cubicBezTo>
                  <a:cubicBezTo>
                    <a:pt x="2300" y="143"/>
                    <a:pt x="1140" y="1"/>
                    <a:pt x="1" y="1"/>
                  </a:cubicBezTo>
                  <a:lnTo>
                    <a:pt x="1" y="1384"/>
                  </a:lnTo>
                  <a:cubicBezTo>
                    <a:pt x="3134" y="1384"/>
                    <a:pt x="6146" y="2626"/>
                    <a:pt x="8344" y="4844"/>
                  </a:cubicBezTo>
                  <a:lnTo>
                    <a:pt x="9320" y="3867"/>
                  </a:lnTo>
                  <a:cubicBezTo>
                    <a:pt x="8506" y="3053"/>
                    <a:pt x="7591" y="2341"/>
                    <a:pt x="6594" y="1771"/>
                  </a:cubicBez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1748666" y="1920891"/>
              <a:ext cx="257386" cy="234360"/>
            </a:xfrm>
            <a:custGeom>
              <a:rect b="b" l="l" r="r" t="t"/>
              <a:pathLst>
                <a:path extrusionOk="0" h="2799" w="3074">
                  <a:moveTo>
                    <a:pt x="1527" y="0"/>
                  </a:moveTo>
                  <a:cubicBezTo>
                    <a:pt x="1166" y="0"/>
                    <a:pt x="804" y="138"/>
                    <a:pt x="530" y="412"/>
                  </a:cubicBezTo>
                  <a:cubicBezTo>
                    <a:pt x="1" y="941"/>
                    <a:pt x="1" y="1837"/>
                    <a:pt x="530" y="2386"/>
                  </a:cubicBezTo>
                  <a:cubicBezTo>
                    <a:pt x="804" y="2661"/>
                    <a:pt x="1166" y="2798"/>
                    <a:pt x="1527" y="2798"/>
                  </a:cubicBezTo>
                  <a:cubicBezTo>
                    <a:pt x="1888" y="2798"/>
                    <a:pt x="2249" y="2661"/>
                    <a:pt x="2524" y="2386"/>
                  </a:cubicBezTo>
                  <a:cubicBezTo>
                    <a:pt x="3073" y="1837"/>
                    <a:pt x="3073" y="941"/>
                    <a:pt x="2524" y="412"/>
                  </a:cubicBezTo>
                  <a:cubicBezTo>
                    <a:pt x="2249" y="138"/>
                    <a:pt x="1888" y="0"/>
                    <a:pt x="1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1815149" y="1975819"/>
              <a:ext cx="124423" cy="124423"/>
            </a:xfrm>
            <a:custGeom>
              <a:rect b="b" l="l" r="r" t="t"/>
              <a:pathLst>
                <a:path extrusionOk="0" h="1486" w="1486">
                  <a:moveTo>
                    <a:pt x="1486" y="733"/>
                  </a:moveTo>
                  <a:cubicBezTo>
                    <a:pt x="1486" y="1140"/>
                    <a:pt x="1140" y="1486"/>
                    <a:pt x="733" y="1486"/>
                  </a:cubicBezTo>
                  <a:cubicBezTo>
                    <a:pt x="326" y="1486"/>
                    <a:pt x="0" y="1140"/>
                    <a:pt x="0" y="733"/>
                  </a:cubicBezTo>
                  <a:cubicBezTo>
                    <a:pt x="0" y="326"/>
                    <a:pt x="326" y="0"/>
                    <a:pt x="733" y="0"/>
                  </a:cubicBezTo>
                  <a:cubicBezTo>
                    <a:pt x="1140" y="0"/>
                    <a:pt x="1486" y="326"/>
                    <a:pt x="1486" y="733"/>
                  </a:cubicBez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159286" y="3003204"/>
              <a:ext cx="405588" cy="782122"/>
            </a:xfrm>
            <a:custGeom>
              <a:rect b="b" l="l" r="r" t="t"/>
              <a:pathLst>
                <a:path extrusionOk="0" h="9341" w="4844">
                  <a:moveTo>
                    <a:pt x="3460" y="1"/>
                  </a:moveTo>
                  <a:cubicBezTo>
                    <a:pt x="3460" y="1038"/>
                    <a:pt x="3338" y="2056"/>
                    <a:pt x="3073" y="3053"/>
                  </a:cubicBezTo>
                  <a:cubicBezTo>
                    <a:pt x="2809" y="4070"/>
                    <a:pt x="2402" y="5027"/>
                    <a:pt x="1873" y="5922"/>
                  </a:cubicBezTo>
                  <a:cubicBezTo>
                    <a:pt x="1364" y="6817"/>
                    <a:pt x="733" y="7631"/>
                    <a:pt x="1" y="8364"/>
                  </a:cubicBezTo>
                  <a:lnTo>
                    <a:pt x="977" y="9341"/>
                  </a:lnTo>
                  <a:cubicBezTo>
                    <a:pt x="2626" y="7692"/>
                    <a:pt x="3786" y="5658"/>
                    <a:pt x="4396" y="3419"/>
                  </a:cubicBezTo>
                  <a:cubicBezTo>
                    <a:pt x="4701" y="2300"/>
                    <a:pt x="4844" y="1161"/>
                    <a:pt x="4844" y="1"/>
                  </a:cubicBez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2314357" y="3272652"/>
              <a:ext cx="252195" cy="234779"/>
            </a:xfrm>
            <a:custGeom>
              <a:rect b="b" l="l" r="r" t="t"/>
              <a:pathLst>
                <a:path extrusionOk="0" h="2804" w="3012">
                  <a:moveTo>
                    <a:pt x="1500" y="1"/>
                  </a:moveTo>
                  <a:cubicBezTo>
                    <a:pt x="1428" y="1"/>
                    <a:pt x="1355" y="6"/>
                    <a:pt x="1282" y="18"/>
                  </a:cubicBezTo>
                  <a:cubicBezTo>
                    <a:pt x="509" y="161"/>
                    <a:pt x="0" y="873"/>
                    <a:pt x="123" y="1626"/>
                  </a:cubicBezTo>
                  <a:cubicBezTo>
                    <a:pt x="232" y="2322"/>
                    <a:pt x="821" y="2804"/>
                    <a:pt x="1501" y="2804"/>
                  </a:cubicBezTo>
                  <a:cubicBezTo>
                    <a:pt x="1577" y="2804"/>
                    <a:pt x="1653" y="2798"/>
                    <a:pt x="1730" y="2785"/>
                  </a:cubicBezTo>
                  <a:cubicBezTo>
                    <a:pt x="2483" y="2663"/>
                    <a:pt x="3012" y="1951"/>
                    <a:pt x="2890" y="1178"/>
                  </a:cubicBezTo>
                  <a:cubicBezTo>
                    <a:pt x="2780" y="498"/>
                    <a:pt x="2171" y="1"/>
                    <a:pt x="1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377407" y="3328668"/>
              <a:ext cx="124423" cy="124423"/>
            </a:xfrm>
            <a:custGeom>
              <a:rect b="b" l="l" r="r" t="t"/>
              <a:pathLst>
                <a:path extrusionOk="0" h="1486" w="1486">
                  <a:moveTo>
                    <a:pt x="1486" y="753"/>
                  </a:moveTo>
                  <a:cubicBezTo>
                    <a:pt x="1486" y="1160"/>
                    <a:pt x="1160" y="1486"/>
                    <a:pt x="753" y="1486"/>
                  </a:cubicBezTo>
                  <a:cubicBezTo>
                    <a:pt x="346" y="1486"/>
                    <a:pt x="0" y="1160"/>
                    <a:pt x="0" y="753"/>
                  </a:cubicBezTo>
                  <a:cubicBezTo>
                    <a:pt x="0" y="346"/>
                    <a:pt x="346" y="0"/>
                    <a:pt x="753" y="0"/>
                  </a:cubicBezTo>
                  <a:cubicBezTo>
                    <a:pt x="1160" y="0"/>
                    <a:pt x="1486" y="346"/>
                    <a:pt x="1486" y="753"/>
                  </a:cubicBez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159286" y="2222826"/>
              <a:ext cx="405588" cy="780447"/>
            </a:xfrm>
            <a:custGeom>
              <a:rect b="b" l="l" r="r" t="t"/>
              <a:pathLst>
                <a:path extrusionOk="0" h="9321" w="4844">
                  <a:moveTo>
                    <a:pt x="4396" y="5902"/>
                  </a:moveTo>
                  <a:cubicBezTo>
                    <a:pt x="3806" y="3664"/>
                    <a:pt x="2626" y="1629"/>
                    <a:pt x="977" y="1"/>
                  </a:cubicBezTo>
                  <a:lnTo>
                    <a:pt x="1" y="978"/>
                  </a:lnTo>
                  <a:cubicBezTo>
                    <a:pt x="733" y="1710"/>
                    <a:pt x="1364" y="2524"/>
                    <a:pt x="1873" y="3420"/>
                  </a:cubicBezTo>
                  <a:cubicBezTo>
                    <a:pt x="2402" y="4315"/>
                    <a:pt x="2788" y="5271"/>
                    <a:pt x="3073" y="6268"/>
                  </a:cubicBezTo>
                  <a:cubicBezTo>
                    <a:pt x="3338" y="7265"/>
                    <a:pt x="3460" y="8283"/>
                    <a:pt x="3460" y="9321"/>
                  </a:cubicBezTo>
                  <a:lnTo>
                    <a:pt x="4844" y="9321"/>
                  </a:lnTo>
                  <a:cubicBezTo>
                    <a:pt x="4844" y="8161"/>
                    <a:pt x="4701" y="7021"/>
                    <a:pt x="4396" y="5902"/>
                  </a:cubicBezTo>
                  <a:close/>
                </a:path>
              </a:pathLst>
            </a:custGeom>
            <a:solidFill>
              <a:srgbClr val="59B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333113" y="2519320"/>
              <a:ext cx="233439" cy="233523"/>
            </a:xfrm>
            <a:custGeom>
              <a:rect b="b" l="l" r="r" t="t"/>
              <a:pathLst>
                <a:path extrusionOk="0" h="2789" w="2788">
                  <a:moveTo>
                    <a:pt x="1404" y="1"/>
                  </a:moveTo>
                  <a:cubicBezTo>
                    <a:pt x="631" y="1"/>
                    <a:pt x="0" y="631"/>
                    <a:pt x="0" y="1405"/>
                  </a:cubicBezTo>
                  <a:cubicBezTo>
                    <a:pt x="0" y="2158"/>
                    <a:pt x="631" y="2788"/>
                    <a:pt x="1404" y="2788"/>
                  </a:cubicBezTo>
                  <a:cubicBezTo>
                    <a:pt x="2178" y="2788"/>
                    <a:pt x="2788" y="2158"/>
                    <a:pt x="2788" y="1405"/>
                  </a:cubicBezTo>
                  <a:cubicBezTo>
                    <a:pt x="2788" y="631"/>
                    <a:pt x="2178" y="1"/>
                    <a:pt x="1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387622" y="2573829"/>
              <a:ext cx="124423" cy="124507"/>
            </a:xfrm>
            <a:custGeom>
              <a:rect b="b" l="l" r="r" t="t"/>
              <a:pathLst>
                <a:path extrusionOk="0" h="1487" w="1486">
                  <a:moveTo>
                    <a:pt x="1486" y="754"/>
                  </a:moveTo>
                  <a:cubicBezTo>
                    <a:pt x="1486" y="1161"/>
                    <a:pt x="1160" y="1486"/>
                    <a:pt x="753" y="1486"/>
                  </a:cubicBezTo>
                  <a:cubicBezTo>
                    <a:pt x="326" y="1486"/>
                    <a:pt x="0" y="1161"/>
                    <a:pt x="0" y="754"/>
                  </a:cubicBezTo>
                  <a:cubicBezTo>
                    <a:pt x="0" y="326"/>
                    <a:pt x="326" y="1"/>
                    <a:pt x="753" y="1"/>
                  </a:cubicBezTo>
                  <a:cubicBezTo>
                    <a:pt x="1160" y="1"/>
                    <a:pt x="1486" y="326"/>
                    <a:pt x="1486" y="754"/>
                  </a:cubicBezTo>
                  <a:close/>
                </a:path>
              </a:pathLst>
            </a:custGeom>
            <a:solidFill>
              <a:srgbClr val="59BD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3370715" y="1171578"/>
              <a:ext cx="851953" cy="852036"/>
            </a:xfrm>
            <a:custGeom>
              <a:rect b="b" l="l" r="r" t="t"/>
              <a:pathLst>
                <a:path extrusionOk="0" h="10176" w="10175">
                  <a:moveTo>
                    <a:pt x="5820" y="10175"/>
                  </a:moveTo>
                  <a:cubicBezTo>
                    <a:pt x="1954" y="10175"/>
                    <a:pt x="1" y="5475"/>
                    <a:pt x="2748" y="2748"/>
                  </a:cubicBezTo>
                  <a:cubicBezTo>
                    <a:pt x="5495" y="1"/>
                    <a:pt x="10175" y="1934"/>
                    <a:pt x="10175" y="5821"/>
                  </a:cubicBezTo>
                  <a:cubicBezTo>
                    <a:pt x="10175" y="8222"/>
                    <a:pt x="8221" y="10175"/>
                    <a:pt x="5820" y="1017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174783" y="1335189"/>
              <a:ext cx="1093932" cy="727614"/>
            </a:xfrm>
            <a:custGeom>
              <a:rect b="b" l="l" r="r" t="t"/>
              <a:pathLst>
                <a:path extrusionOk="0" h="8690" w="13065">
                  <a:moveTo>
                    <a:pt x="8343" y="82"/>
                  </a:moveTo>
                  <a:cubicBezTo>
                    <a:pt x="6532" y="0"/>
                    <a:pt x="4925" y="1201"/>
                    <a:pt x="4477" y="2951"/>
                  </a:cubicBezTo>
                  <a:cubicBezTo>
                    <a:pt x="4416" y="3175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15"/>
                    <a:pt x="1771" y="3073"/>
                  </a:cubicBezTo>
                  <a:lnTo>
                    <a:pt x="1771" y="2239"/>
                  </a:lnTo>
                  <a:cubicBezTo>
                    <a:pt x="1771" y="2137"/>
                    <a:pt x="1649" y="2096"/>
                    <a:pt x="1588" y="2157"/>
                  </a:cubicBezTo>
                  <a:lnTo>
                    <a:pt x="123" y="3602"/>
                  </a:lnTo>
                  <a:cubicBezTo>
                    <a:pt x="0" y="3745"/>
                    <a:pt x="0" y="3968"/>
                    <a:pt x="123" y="4111"/>
                  </a:cubicBezTo>
                  <a:lnTo>
                    <a:pt x="1567" y="5576"/>
                  </a:lnTo>
                  <a:cubicBezTo>
                    <a:pt x="1649" y="5637"/>
                    <a:pt x="1771" y="5596"/>
                    <a:pt x="1771" y="5494"/>
                  </a:cubicBezTo>
                  <a:lnTo>
                    <a:pt x="1771" y="4660"/>
                  </a:lnTo>
                  <a:cubicBezTo>
                    <a:pt x="1771" y="4518"/>
                    <a:pt x="1873" y="4416"/>
                    <a:pt x="2015" y="4416"/>
                  </a:cubicBezTo>
                  <a:lnTo>
                    <a:pt x="3989" y="4416"/>
                  </a:lnTo>
                  <a:cubicBezTo>
                    <a:pt x="4233" y="4416"/>
                    <a:pt x="4436" y="4558"/>
                    <a:pt x="4477" y="4803"/>
                  </a:cubicBezTo>
                  <a:cubicBezTo>
                    <a:pt x="5230" y="7814"/>
                    <a:pt x="9117" y="8689"/>
                    <a:pt x="11090" y="6268"/>
                  </a:cubicBezTo>
                  <a:cubicBezTo>
                    <a:pt x="13064" y="3867"/>
                    <a:pt x="11457" y="224"/>
                    <a:pt x="8343" y="82"/>
                  </a:cubicBezTo>
                  <a:close/>
                </a:path>
              </a:pathLst>
            </a:custGeom>
            <a:solidFill>
              <a:srgbClr val="81E552"/>
            </a:solidFill>
            <a:ln>
              <a:noFill/>
            </a:ln>
            <a:effectLst>
              <a:outerShdw blurRad="28575" rotWithShape="0" algn="bl" dir="720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3370715" y="2974233"/>
              <a:ext cx="851953" cy="852036"/>
            </a:xfrm>
            <a:custGeom>
              <a:rect b="b" l="l" r="r" t="t"/>
              <a:pathLst>
                <a:path extrusionOk="0" h="10176" w="10175">
                  <a:moveTo>
                    <a:pt x="5820" y="10175"/>
                  </a:moveTo>
                  <a:cubicBezTo>
                    <a:pt x="1954" y="10175"/>
                    <a:pt x="1" y="5495"/>
                    <a:pt x="2748" y="2748"/>
                  </a:cubicBezTo>
                  <a:cubicBezTo>
                    <a:pt x="5495" y="1"/>
                    <a:pt x="10175" y="1954"/>
                    <a:pt x="10175" y="5820"/>
                  </a:cubicBezTo>
                  <a:cubicBezTo>
                    <a:pt x="10175" y="8222"/>
                    <a:pt x="8221" y="10175"/>
                    <a:pt x="5820" y="1017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3174783" y="3136086"/>
              <a:ext cx="1093932" cy="727614"/>
            </a:xfrm>
            <a:custGeom>
              <a:rect b="b" l="l" r="r" t="t"/>
              <a:pathLst>
                <a:path extrusionOk="0" h="8690" w="13065">
                  <a:moveTo>
                    <a:pt x="8343" y="82"/>
                  </a:moveTo>
                  <a:cubicBezTo>
                    <a:pt x="6532" y="1"/>
                    <a:pt x="4925" y="1222"/>
                    <a:pt x="4477" y="2972"/>
                  </a:cubicBezTo>
                  <a:cubicBezTo>
                    <a:pt x="4416" y="3196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36"/>
                    <a:pt x="1771" y="3094"/>
                  </a:cubicBezTo>
                  <a:lnTo>
                    <a:pt x="1771" y="2260"/>
                  </a:lnTo>
                  <a:cubicBezTo>
                    <a:pt x="1771" y="2158"/>
                    <a:pt x="1649" y="2117"/>
                    <a:pt x="1588" y="2178"/>
                  </a:cubicBezTo>
                  <a:lnTo>
                    <a:pt x="123" y="3623"/>
                  </a:lnTo>
                  <a:cubicBezTo>
                    <a:pt x="0" y="3765"/>
                    <a:pt x="0" y="3989"/>
                    <a:pt x="123" y="4132"/>
                  </a:cubicBezTo>
                  <a:lnTo>
                    <a:pt x="1588" y="5576"/>
                  </a:lnTo>
                  <a:cubicBezTo>
                    <a:pt x="1649" y="5658"/>
                    <a:pt x="1771" y="5597"/>
                    <a:pt x="1771" y="5495"/>
                  </a:cubicBezTo>
                  <a:lnTo>
                    <a:pt x="1771" y="4681"/>
                  </a:lnTo>
                  <a:cubicBezTo>
                    <a:pt x="1771" y="4539"/>
                    <a:pt x="1893" y="4416"/>
                    <a:pt x="2035" y="4416"/>
                  </a:cubicBezTo>
                  <a:lnTo>
                    <a:pt x="3989" y="4416"/>
                  </a:lnTo>
                  <a:cubicBezTo>
                    <a:pt x="4233" y="4416"/>
                    <a:pt x="4416" y="4579"/>
                    <a:pt x="4477" y="4803"/>
                  </a:cubicBezTo>
                  <a:cubicBezTo>
                    <a:pt x="5250" y="7835"/>
                    <a:pt x="9117" y="8690"/>
                    <a:pt x="11090" y="6289"/>
                  </a:cubicBezTo>
                  <a:cubicBezTo>
                    <a:pt x="13064" y="3867"/>
                    <a:pt x="11457" y="245"/>
                    <a:pt x="8343" y="82"/>
                  </a:cubicBezTo>
                  <a:close/>
                </a:path>
              </a:pathLst>
            </a:custGeom>
            <a:solidFill>
              <a:srgbClr val="03C8DF"/>
            </a:solidFill>
            <a:ln>
              <a:noFill/>
            </a:ln>
            <a:effectLst>
              <a:outerShdw blurRad="28575" rotWithShape="0" algn="bl" dir="1008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3370715" y="2091703"/>
              <a:ext cx="851953" cy="851953"/>
            </a:xfrm>
            <a:custGeom>
              <a:rect b="b" l="l" r="r" t="t"/>
              <a:pathLst>
                <a:path extrusionOk="0" h="10175" w="10175">
                  <a:moveTo>
                    <a:pt x="5820" y="10174"/>
                  </a:moveTo>
                  <a:cubicBezTo>
                    <a:pt x="1954" y="10174"/>
                    <a:pt x="1" y="5474"/>
                    <a:pt x="2748" y="2747"/>
                  </a:cubicBezTo>
                  <a:cubicBezTo>
                    <a:pt x="5495" y="0"/>
                    <a:pt x="10175" y="1933"/>
                    <a:pt x="10175" y="5820"/>
                  </a:cubicBezTo>
                  <a:cubicBezTo>
                    <a:pt x="10175" y="8221"/>
                    <a:pt x="8221" y="10174"/>
                    <a:pt x="5820" y="10174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3174783" y="2255231"/>
              <a:ext cx="1093932" cy="727614"/>
            </a:xfrm>
            <a:custGeom>
              <a:rect b="b" l="l" r="r" t="t"/>
              <a:pathLst>
                <a:path extrusionOk="0" h="8690" w="13065">
                  <a:moveTo>
                    <a:pt x="8343" y="82"/>
                  </a:moveTo>
                  <a:cubicBezTo>
                    <a:pt x="6532" y="1"/>
                    <a:pt x="4925" y="1201"/>
                    <a:pt x="4477" y="2951"/>
                  </a:cubicBezTo>
                  <a:cubicBezTo>
                    <a:pt x="4416" y="3175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16"/>
                    <a:pt x="1771" y="3073"/>
                  </a:cubicBezTo>
                  <a:lnTo>
                    <a:pt x="1771" y="2239"/>
                  </a:lnTo>
                  <a:cubicBezTo>
                    <a:pt x="1771" y="2137"/>
                    <a:pt x="1649" y="2097"/>
                    <a:pt x="1588" y="2158"/>
                  </a:cubicBezTo>
                  <a:lnTo>
                    <a:pt x="123" y="3602"/>
                  </a:lnTo>
                  <a:cubicBezTo>
                    <a:pt x="0" y="3745"/>
                    <a:pt x="0" y="3969"/>
                    <a:pt x="123" y="4111"/>
                  </a:cubicBezTo>
                  <a:lnTo>
                    <a:pt x="1588" y="5556"/>
                  </a:lnTo>
                  <a:cubicBezTo>
                    <a:pt x="1649" y="5637"/>
                    <a:pt x="1771" y="5576"/>
                    <a:pt x="1771" y="5474"/>
                  </a:cubicBezTo>
                  <a:lnTo>
                    <a:pt x="1771" y="4660"/>
                  </a:lnTo>
                  <a:cubicBezTo>
                    <a:pt x="1771" y="4518"/>
                    <a:pt x="1893" y="4416"/>
                    <a:pt x="2035" y="4416"/>
                  </a:cubicBezTo>
                  <a:lnTo>
                    <a:pt x="3989" y="4416"/>
                  </a:lnTo>
                  <a:cubicBezTo>
                    <a:pt x="4233" y="4416"/>
                    <a:pt x="4436" y="4559"/>
                    <a:pt x="4477" y="4783"/>
                  </a:cubicBezTo>
                  <a:cubicBezTo>
                    <a:pt x="5230" y="7814"/>
                    <a:pt x="9117" y="8689"/>
                    <a:pt x="11090" y="6268"/>
                  </a:cubicBezTo>
                  <a:cubicBezTo>
                    <a:pt x="13064" y="3867"/>
                    <a:pt x="11457" y="224"/>
                    <a:pt x="8343" y="82"/>
                  </a:cubicBezTo>
                  <a:close/>
                </a:path>
              </a:pathLst>
            </a:custGeom>
            <a:solidFill>
              <a:srgbClr val="59BD2F"/>
            </a:solidFill>
            <a:ln>
              <a:noFill/>
            </a:ln>
            <a:effectLst>
              <a:outerShdw blurRad="28575" rotWithShape="0" algn="bl" dir="822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3370715" y="3848305"/>
              <a:ext cx="851953" cy="851953"/>
            </a:xfrm>
            <a:custGeom>
              <a:rect b="b" l="l" r="r" t="t"/>
              <a:pathLst>
                <a:path extrusionOk="0" h="10175" w="10175">
                  <a:moveTo>
                    <a:pt x="5820" y="10175"/>
                  </a:moveTo>
                  <a:cubicBezTo>
                    <a:pt x="1954" y="10175"/>
                    <a:pt x="1" y="5474"/>
                    <a:pt x="2748" y="2727"/>
                  </a:cubicBezTo>
                  <a:cubicBezTo>
                    <a:pt x="5495" y="1"/>
                    <a:pt x="10175" y="1934"/>
                    <a:pt x="10175" y="5820"/>
                  </a:cubicBezTo>
                  <a:cubicBezTo>
                    <a:pt x="10175" y="8221"/>
                    <a:pt x="8221" y="10155"/>
                    <a:pt x="5820" y="10175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3174783" y="4010158"/>
              <a:ext cx="1093932" cy="725939"/>
            </a:xfrm>
            <a:custGeom>
              <a:rect b="b" l="l" r="r" t="t"/>
              <a:pathLst>
                <a:path extrusionOk="0" h="8670" w="13065">
                  <a:moveTo>
                    <a:pt x="8343" y="82"/>
                  </a:moveTo>
                  <a:cubicBezTo>
                    <a:pt x="6532" y="1"/>
                    <a:pt x="4925" y="1201"/>
                    <a:pt x="4477" y="2972"/>
                  </a:cubicBezTo>
                  <a:cubicBezTo>
                    <a:pt x="4416" y="3175"/>
                    <a:pt x="4233" y="3338"/>
                    <a:pt x="4009" y="3338"/>
                  </a:cubicBezTo>
                  <a:lnTo>
                    <a:pt x="2035" y="3338"/>
                  </a:lnTo>
                  <a:cubicBezTo>
                    <a:pt x="1893" y="3338"/>
                    <a:pt x="1771" y="3216"/>
                    <a:pt x="1771" y="3094"/>
                  </a:cubicBezTo>
                  <a:lnTo>
                    <a:pt x="1771" y="2259"/>
                  </a:lnTo>
                  <a:cubicBezTo>
                    <a:pt x="1771" y="2158"/>
                    <a:pt x="1649" y="2097"/>
                    <a:pt x="1588" y="2178"/>
                  </a:cubicBezTo>
                  <a:lnTo>
                    <a:pt x="123" y="3623"/>
                  </a:lnTo>
                  <a:cubicBezTo>
                    <a:pt x="0" y="3765"/>
                    <a:pt x="0" y="3989"/>
                    <a:pt x="123" y="4131"/>
                  </a:cubicBezTo>
                  <a:lnTo>
                    <a:pt x="1588" y="5576"/>
                  </a:lnTo>
                  <a:cubicBezTo>
                    <a:pt x="1649" y="5658"/>
                    <a:pt x="1771" y="5597"/>
                    <a:pt x="1771" y="5495"/>
                  </a:cubicBezTo>
                  <a:lnTo>
                    <a:pt x="1771" y="4681"/>
                  </a:lnTo>
                  <a:cubicBezTo>
                    <a:pt x="1771" y="4538"/>
                    <a:pt x="1893" y="4416"/>
                    <a:pt x="2035" y="4416"/>
                  </a:cubicBezTo>
                  <a:lnTo>
                    <a:pt x="3989" y="4416"/>
                  </a:lnTo>
                  <a:cubicBezTo>
                    <a:pt x="4233" y="4416"/>
                    <a:pt x="4436" y="4579"/>
                    <a:pt x="4477" y="4803"/>
                  </a:cubicBezTo>
                  <a:cubicBezTo>
                    <a:pt x="5250" y="7815"/>
                    <a:pt x="9117" y="8669"/>
                    <a:pt x="11090" y="6268"/>
                  </a:cubicBezTo>
                  <a:cubicBezTo>
                    <a:pt x="13064" y="3847"/>
                    <a:pt x="11457" y="225"/>
                    <a:pt x="8343" y="82"/>
                  </a:cubicBezTo>
                  <a:close/>
                </a:path>
              </a:pathLst>
            </a:custGeom>
            <a:solidFill>
              <a:srgbClr val="FD8714"/>
            </a:solidFill>
            <a:ln>
              <a:noFill/>
            </a:ln>
            <a:effectLst>
              <a:outerShdw blurRad="28575" rotWithShape="0" algn="bl" dir="15180000" dist="19050">
                <a:srgbClr val="000000">
                  <a:alpha val="2392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1;p26"/>
            <p:cNvGrpSpPr/>
            <p:nvPr/>
          </p:nvGrpSpPr>
          <p:grpSpPr>
            <a:xfrm>
              <a:off x="3681138" y="2401811"/>
              <a:ext cx="350431" cy="339887"/>
              <a:chOff x="3270675" y="841800"/>
              <a:chExt cx="497700" cy="482725"/>
            </a:xfrm>
          </p:grpSpPr>
          <p:sp>
            <p:nvSpPr>
              <p:cNvPr id="152" name="Google Shape;152;p26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rect b="b" l="l" r="r" t="t"/>
                <a:pathLst>
                  <a:path extrusionOk="0" h="16901" w="17885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rect b="b" l="l" r="r" t="t"/>
                <a:pathLst>
                  <a:path extrusionOk="0" h="8837" w="11188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rect b="b" l="l" r="r" t="t"/>
                <a:pathLst>
                  <a:path extrusionOk="0" h="10008" w="9531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26"/>
            <p:cNvGrpSpPr/>
            <p:nvPr/>
          </p:nvGrpSpPr>
          <p:grpSpPr>
            <a:xfrm>
              <a:off x="3746681" y="4200366"/>
              <a:ext cx="219345" cy="227301"/>
              <a:chOff x="3357325" y="2093500"/>
              <a:chExt cx="311525" cy="322825"/>
            </a:xfrm>
          </p:grpSpPr>
          <p:sp>
            <p:nvSpPr>
              <p:cNvPr id="156" name="Google Shape;156;p26"/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rect b="b" l="l" r="r" t="t"/>
                <a:pathLst>
                  <a:path extrusionOk="0" h="8231" w="3428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rect b="b" l="l" r="r" t="t"/>
                <a:pathLst>
                  <a:path extrusionOk="0" h="10570" w="3389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rect b="b" l="l" r="r" t="t"/>
                <a:pathLst>
                  <a:path extrusionOk="0" h="12913" w="3388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" name="Google Shape;159;p26"/>
            <p:cNvSpPr/>
            <p:nvPr/>
          </p:nvSpPr>
          <p:spPr>
            <a:xfrm>
              <a:off x="3686703" y="3279489"/>
              <a:ext cx="339306" cy="339253"/>
            </a:xfrm>
            <a:custGeom>
              <a:rect b="b" l="l" r="r" t="t"/>
              <a:pathLst>
                <a:path extrusionOk="0" h="19273" w="19276">
                  <a:moveTo>
                    <a:pt x="9640" y="5686"/>
                  </a:moveTo>
                  <a:cubicBezTo>
                    <a:pt x="11236" y="5686"/>
                    <a:pt x="12678" y="6647"/>
                    <a:pt x="13289" y="8125"/>
                  </a:cubicBezTo>
                  <a:cubicBezTo>
                    <a:pt x="13901" y="9601"/>
                    <a:pt x="13563" y="11302"/>
                    <a:pt x="12434" y="12431"/>
                  </a:cubicBezTo>
                  <a:cubicBezTo>
                    <a:pt x="11676" y="13187"/>
                    <a:pt x="10664" y="13590"/>
                    <a:pt x="9635" y="13590"/>
                  </a:cubicBezTo>
                  <a:cubicBezTo>
                    <a:pt x="9126" y="13590"/>
                    <a:pt x="8614" y="13491"/>
                    <a:pt x="8125" y="13289"/>
                  </a:cubicBezTo>
                  <a:cubicBezTo>
                    <a:pt x="6649" y="12675"/>
                    <a:pt x="5686" y="11236"/>
                    <a:pt x="5686" y="9637"/>
                  </a:cubicBezTo>
                  <a:cubicBezTo>
                    <a:pt x="5689" y="7454"/>
                    <a:pt x="7457" y="5686"/>
                    <a:pt x="9640" y="5686"/>
                  </a:cubicBezTo>
                  <a:close/>
                  <a:moveTo>
                    <a:pt x="9640" y="1"/>
                  </a:moveTo>
                  <a:cubicBezTo>
                    <a:pt x="8297" y="1"/>
                    <a:pt x="7068" y="748"/>
                    <a:pt x="6451" y="1940"/>
                  </a:cubicBezTo>
                  <a:cubicBezTo>
                    <a:pt x="6093" y="1826"/>
                    <a:pt x="5726" y="1771"/>
                    <a:pt x="5363" y="1771"/>
                  </a:cubicBezTo>
                  <a:cubicBezTo>
                    <a:pt x="4425" y="1771"/>
                    <a:pt x="3509" y="2139"/>
                    <a:pt x="2825" y="2822"/>
                  </a:cubicBezTo>
                  <a:cubicBezTo>
                    <a:pt x="1877" y="3771"/>
                    <a:pt x="1536" y="5168"/>
                    <a:pt x="1940" y="6448"/>
                  </a:cubicBezTo>
                  <a:cubicBezTo>
                    <a:pt x="750" y="7065"/>
                    <a:pt x="1" y="8297"/>
                    <a:pt x="1" y="9637"/>
                  </a:cubicBezTo>
                  <a:cubicBezTo>
                    <a:pt x="1" y="10977"/>
                    <a:pt x="750" y="12208"/>
                    <a:pt x="1940" y="12826"/>
                  </a:cubicBezTo>
                  <a:cubicBezTo>
                    <a:pt x="1536" y="14105"/>
                    <a:pt x="1877" y="15503"/>
                    <a:pt x="2825" y="16451"/>
                  </a:cubicBezTo>
                  <a:cubicBezTo>
                    <a:pt x="3510" y="17136"/>
                    <a:pt x="4428" y="17504"/>
                    <a:pt x="5367" y="17504"/>
                  </a:cubicBezTo>
                  <a:cubicBezTo>
                    <a:pt x="5729" y="17504"/>
                    <a:pt x="6095" y="17449"/>
                    <a:pt x="6451" y="17337"/>
                  </a:cubicBezTo>
                  <a:cubicBezTo>
                    <a:pt x="7068" y="18526"/>
                    <a:pt x="8297" y="19273"/>
                    <a:pt x="9640" y="19273"/>
                  </a:cubicBezTo>
                  <a:cubicBezTo>
                    <a:pt x="10980" y="19273"/>
                    <a:pt x="12208" y="18526"/>
                    <a:pt x="12826" y="17337"/>
                  </a:cubicBezTo>
                  <a:cubicBezTo>
                    <a:pt x="13182" y="17449"/>
                    <a:pt x="13547" y="17504"/>
                    <a:pt x="13909" y="17504"/>
                  </a:cubicBezTo>
                  <a:cubicBezTo>
                    <a:pt x="14848" y="17504"/>
                    <a:pt x="15767" y="17136"/>
                    <a:pt x="16451" y="16451"/>
                  </a:cubicBezTo>
                  <a:cubicBezTo>
                    <a:pt x="17400" y="15503"/>
                    <a:pt x="17740" y="14105"/>
                    <a:pt x="17336" y="12826"/>
                  </a:cubicBezTo>
                  <a:cubicBezTo>
                    <a:pt x="18526" y="12208"/>
                    <a:pt x="19276" y="10977"/>
                    <a:pt x="19276" y="9637"/>
                  </a:cubicBezTo>
                  <a:cubicBezTo>
                    <a:pt x="19276" y="8297"/>
                    <a:pt x="18526" y="7065"/>
                    <a:pt x="17336" y="6448"/>
                  </a:cubicBezTo>
                  <a:cubicBezTo>
                    <a:pt x="17740" y="5168"/>
                    <a:pt x="17400" y="3771"/>
                    <a:pt x="16451" y="2822"/>
                  </a:cubicBezTo>
                  <a:cubicBezTo>
                    <a:pt x="15768" y="2139"/>
                    <a:pt x="14851" y="1771"/>
                    <a:pt x="13914" y="1771"/>
                  </a:cubicBezTo>
                  <a:cubicBezTo>
                    <a:pt x="13550" y="1771"/>
                    <a:pt x="13183" y="1826"/>
                    <a:pt x="12826" y="1940"/>
                  </a:cubicBezTo>
                  <a:cubicBezTo>
                    <a:pt x="12208" y="748"/>
                    <a:pt x="10980" y="1"/>
                    <a:pt x="9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60;p26"/>
            <p:cNvGrpSpPr/>
            <p:nvPr/>
          </p:nvGrpSpPr>
          <p:grpSpPr>
            <a:xfrm>
              <a:off x="3686730" y="1493013"/>
              <a:ext cx="339253" cy="308765"/>
              <a:chOff x="1492675" y="4420975"/>
              <a:chExt cx="481825" cy="438525"/>
            </a:xfrm>
          </p:grpSpPr>
          <p:sp>
            <p:nvSpPr>
              <p:cNvPr id="161" name="Google Shape;161;p26"/>
              <p:cNvSpPr/>
              <p:nvPr/>
            </p:nvSpPr>
            <p:spPr>
              <a:xfrm>
                <a:off x="1841375" y="4649825"/>
                <a:ext cx="43325" cy="43300"/>
              </a:xfrm>
              <a:custGeom>
                <a:rect b="b" l="l" r="r" t="t"/>
                <a:pathLst>
                  <a:path extrusionOk="0" h="1732" w="1733">
                    <a:moveTo>
                      <a:pt x="868" y="0"/>
                    </a:moveTo>
                    <a:cubicBezTo>
                      <a:pt x="389" y="0"/>
                      <a:pt x="1" y="386"/>
                      <a:pt x="1" y="865"/>
                    </a:cubicBezTo>
                    <a:cubicBezTo>
                      <a:pt x="1" y="1343"/>
                      <a:pt x="389" y="1732"/>
                      <a:pt x="868" y="1732"/>
                    </a:cubicBezTo>
                    <a:cubicBezTo>
                      <a:pt x="1347" y="1732"/>
                      <a:pt x="1732" y="1343"/>
                      <a:pt x="1732" y="865"/>
                    </a:cubicBezTo>
                    <a:cubicBezTo>
                      <a:pt x="1732" y="386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1582425" y="4649825"/>
                <a:ext cx="43300" cy="43300"/>
              </a:xfrm>
              <a:custGeom>
                <a:rect b="b" l="l" r="r" t="t"/>
                <a:pathLst>
                  <a:path extrusionOk="0" h="1732" w="1732">
                    <a:moveTo>
                      <a:pt x="864" y="0"/>
                    </a:moveTo>
                    <a:cubicBezTo>
                      <a:pt x="386" y="0"/>
                      <a:pt x="0" y="386"/>
                      <a:pt x="0" y="865"/>
                    </a:cubicBezTo>
                    <a:cubicBezTo>
                      <a:pt x="0" y="1343"/>
                      <a:pt x="386" y="1732"/>
                      <a:pt x="864" y="1732"/>
                    </a:cubicBezTo>
                    <a:cubicBezTo>
                      <a:pt x="1343" y="1732"/>
                      <a:pt x="1732" y="1343"/>
                      <a:pt x="1732" y="865"/>
                    </a:cubicBezTo>
                    <a:cubicBezTo>
                      <a:pt x="1732" y="386"/>
                      <a:pt x="1343" y="0"/>
                      <a:pt x="8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1492675" y="4420975"/>
                <a:ext cx="481825" cy="356475"/>
              </a:xfrm>
              <a:custGeom>
                <a:rect b="b" l="l" r="r" t="t"/>
                <a:pathLst>
                  <a:path extrusionOk="0" h="14259" w="19273">
                    <a:moveTo>
                      <a:pt x="12783" y="1126"/>
                    </a:moveTo>
                    <a:cubicBezTo>
                      <a:pt x="14322" y="1126"/>
                      <a:pt x="15629" y="2382"/>
                      <a:pt x="15822" y="4047"/>
                    </a:cubicBezTo>
                    <a:cubicBezTo>
                      <a:pt x="15825" y="4065"/>
                      <a:pt x="15828" y="4083"/>
                      <a:pt x="15831" y="4099"/>
                    </a:cubicBezTo>
                    <a:lnTo>
                      <a:pt x="16198" y="5854"/>
                    </a:lnTo>
                    <a:lnTo>
                      <a:pt x="9381" y="5854"/>
                    </a:lnTo>
                    <a:lnTo>
                      <a:pt x="11672" y="4099"/>
                    </a:lnTo>
                    <a:cubicBezTo>
                      <a:pt x="11925" y="3909"/>
                      <a:pt x="11973" y="3550"/>
                      <a:pt x="11784" y="3301"/>
                    </a:cubicBezTo>
                    <a:cubicBezTo>
                      <a:pt x="11672" y="3157"/>
                      <a:pt x="11504" y="3082"/>
                      <a:pt x="11334" y="3082"/>
                    </a:cubicBezTo>
                    <a:cubicBezTo>
                      <a:pt x="11212" y="3082"/>
                      <a:pt x="11089" y="3121"/>
                      <a:pt x="10986" y="3201"/>
                    </a:cubicBezTo>
                    <a:lnTo>
                      <a:pt x="7598" y="5800"/>
                    </a:lnTo>
                    <a:cubicBezTo>
                      <a:pt x="7577" y="5818"/>
                      <a:pt x="7556" y="5836"/>
                      <a:pt x="7535" y="5854"/>
                    </a:cubicBezTo>
                    <a:lnTo>
                      <a:pt x="3072" y="5854"/>
                    </a:lnTo>
                    <a:lnTo>
                      <a:pt x="3440" y="4099"/>
                    </a:lnTo>
                    <a:cubicBezTo>
                      <a:pt x="3446" y="4083"/>
                      <a:pt x="3446" y="4065"/>
                      <a:pt x="3449" y="4047"/>
                    </a:cubicBezTo>
                    <a:cubicBezTo>
                      <a:pt x="3641" y="2382"/>
                      <a:pt x="4948" y="1126"/>
                      <a:pt x="6490" y="1126"/>
                    </a:cubicBezTo>
                    <a:close/>
                    <a:moveTo>
                      <a:pt x="11404" y="9606"/>
                    </a:moveTo>
                    <a:cubicBezTo>
                      <a:pt x="11718" y="9606"/>
                      <a:pt x="11967" y="9856"/>
                      <a:pt x="11967" y="10169"/>
                    </a:cubicBezTo>
                    <a:cubicBezTo>
                      <a:pt x="11967" y="10482"/>
                      <a:pt x="11718" y="10735"/>
                      <a:pt x="11404" y="10735"/>
                    </a:cubicBezTo>
                    <a:lnTo>
                      <a:pt x="7755" y="10735"/>
                    </a:lnTo>
                    <a:cubicBezTo>
                      <a:pt x="7442" y="10735"/>
                      <a:pt x="7189" y="10482"/>
                      <a:pt x="7189" y="10169"/>
                    </a:cubicBezTo>
                    <a:cubicBezTo>
                      <a:pt x="7189" y="9856"/>
                      <a:pt x="7442" y="9606"/>
                      <a:pt x="7755" y="9606"/>
                    </a:cubicBezTo>
                    <a:close/>
                    <a:moveTo>
                      <a:pt x="4457" y="8025"/>
                    </a:moveTo>
                    <a:cubicBezTo>
                      <a:pt x="5264" y="8025"/>
                      <a:pt x="5990" y="8510"/>
                      <a:pt x="6300" y="9254"/>
                    </a:cubicBezTo>
                    <a:cubicBezTo>
                      <a:pt x="6607" y="10001"/>
                      <a:pt x="6439" y="10859"/>
                      <a:pt x="5867" y="11428"/>
                    </a:cubicBezTo>
                    <a:cubicBezTo>
                      <a:pt x="5486" y="11811"/>
                      <a:pt x="4976" y="12014"/>
                      <a:pt x="4456" y="12014"/>
                    </a:cubicBezTo>
                    <a:cubicBezTo>
                      <a:pt x="4199" y="12014"/>
                      <a:pt x="3940" y="11964"/>
                      <a:pt x="3693" y="11862"/>
                    </a:cubicBezTo>
                    <a:cubicBezTo>
                      <a:pt x="2949" y="11554"/>
                      <a:pt x="2461" y="10826"/>
                      <a:pt x="2461" y="10019"/>
                    </a:cubicBezTo>
                    <a:cubicBezTo>
                      <a:pt x="2464" y="8920"/>
                      <a:pt x="3355" y="8025"/>
                      <a:pt x="4454" y="8025"/>
                    </a:cubicBezTo>
                    <a:close/>
                    <a:moveTo>
                      <a:pt x="14816" y="8025"/>
                    </a:moveTo>
                    <a:cubicBezTo>
                      <a:pt x="15915" y="8025"/>
                      <a:pt x="16810" y="8917"/>
                      <a:pt x="16810" y="10019"/>
                    </a:cubicBezTo>
                    <a:cubicBezTo>
                      <a:pt x="16810" y="10826"/>
                      <a:pt x="16325" y="11554"/>
                      <a:pt x="15578" y="11862"/>
                    </a:cubicBezTo>
                    <a:cubicBezTo>
                      <a:pt x="15332" y="11964"/>
                      <a:pt x="15073" y="12014"/>
                      <a:pt x="14816" y="12014"/>
                    </a:cubicBezTo>
                    <a:cubicBezTo>
                      <a:pt x="14297" y="12014"/>
                      <a:pt x="13786" y="11811"/>
                      <a:pt x="13404" y="11428"/>
                    </a:cubicBezTo>
                    <a:cubicBezTo>
                      <a:pt x="12835" y="10859"/>
                      <a:pt x="12663" y="10001"/>
                      <a:pt x="12973" y="9254"/>
                    </a:cubicBezTo>
                    <a:cubicBezTo>
                      <a:pt x="13280" y="8510"/>
                      <a:pt x="14009" y="8025"/>
                      <a:pt x="14816" y="8025"/>
                    </a:cubicBezTo>
                    <a:close/>
                    <a:moveTo>
                      <a:pt x="6490" y="0"/>
                    </a:moveTo>
                    <a:cubicBezTo>
                      <a:pt x="4385" y="0"/>
                      <a:pt x="2599" y="1671"/>
                      <a:pt x="2331" y="3894"/>
                    </a:cubicBezTo>
                    <a:lnTo>
                      <a:pt x="1907" y="5917"/>
                    </a:lnTo>
                    <a:cubicBezTo>
                      <a:pt x="799" y="6143"/>
                      <a:pt x="1" y="7119"/>
                      <a:pt x="1" y="8251"/>
                    </a:cubicBezTo>
                    <a:lnTo>
                      <a:pt x="1" y="11877"/>
                    </a:lnTo>
                    <a:cubicBezTo>
                      <a:pt x="1" y="13192"/>
                      <a:pt x="1064" y="14255"/>
                      <a:pt x="2380" y="14258"/>
                    </a:cubicBezTo>
                    <a:lnTo>
                      <a:pt x="16894" y="14258"/>
                    </a:lnTo>
                    <a:cubicBezTo>
                      <a:pt x="18207" y="14255"/>
                      <a:pt x="19270" y="13192"/>
                      <a:pt x="19273" y="11880"/>
                    </a:cubicBezTo>
                    <a:lnTo>
                      <a:pt x="19273" y="8251"/>
                    </a:lnTo>
                    <a:cubicBezTo>
                      <a:pt x="19270" y="7119"/>
                      <a:pt x="18472" y="6143"/>
                      <a:pt x="17364" y="5917"/>
                    </a:cubicBezTo>
                    <a:lnTo>
                      <a:pt x="16939" y="3894"/>
                    </a:lnTo>
                    <a:cubicBezTo>
                      <a:pt x="16671" y="1671"/>
                      <a:pt x="14885" y="0"/>
                      <a:pt x="12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154687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1801325" y="4805650"/>
                <a:ext cx="118975" cy="53850"/>
              </a:xfrm>
              <a:custGeom>
                <a:rect b="b" l="l" r="r" t="t"/>
                <a:pathLst>
                  <a:path extrusionOk="0" h="2154" w="4759">
                    <a:moveTo>
                      <a:pt x="1" y="1"/>
                    </a:moveTo>
                    <a:lnTo>
                      <a:pt x="1" y="458"/>
                    </a:lnTo>
                    <a:cubicBezTo>
                      <a:pt x="1" y="1395"/>
                      <a:pt x="757" y="2151"/>
                      <a:pt x="1693" y="2154"/>
                    </a:cubicBezTo>
                    <a:lnTo>
                      <a:pt x="3063" y="2154"/>
                    </a:lnTo>
                    <a:cubicBezTo>
                      <a:pt x="4000" y="2151"/>
                      <a:pt x="4756" y="1395"/>
                      <a:pt x="4759" y="458"/>
                    </a:cubicBezTo>
                    <a:lnTo>
                      <a:pt x="4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6" name="Google Shape;166;p26"/>
          <p:cNvPicPr preferRelativeResize="0"/>
          <p:nvPr/>
        </p:nvPicPr>
        <p:blipFill rotWithShape="1">
          <a:blip r:embed="rId4">
            <a:alphaModFix/>
          </a:blip>
          <a:srcRect b="22860" l="18590" r="17059" t="24111"/>
          <a:stretch/>
        </p:blipFill>
        <p:spPr>
          <a:xfrm>
            <a:off x="746150" y="1553100"/>
            <a:ext cx="2046025" cy="16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138150" y="239275"/>
            <a:ext cx="7767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FY25 Electric School Bus Grant Program Overview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138150" y="745125"/>
            <a:ext cx="84045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Description:</a:t>
            </a:r>
            <a:endParaRPr b="1" sz="15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$17 million in one-time funding from the Moore-Miller Administration to advance the Climate Solutions Now Act to purchase and lease electric school buses to serve Maryland public school students.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Details:</a:t>
            </a:r>
            <a:endParaRPr b="1" sz="15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Application Deadline: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March 17, 2025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, by 3:00 PM EST.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Eligible Applicants: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Local Educational Agencies (LEAs), fleets/private vendors operating on behalf of LEAs.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Eligible Vehicles: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New electric school buses only; retrofits or buses funded by other state grants are ineligible.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Statewide competitive </a:t>
            </a: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application process.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23424" l="3737" r="3515" t="16374"/>
          <a:stretch/>
        </p:blipFill>
        <p:spPr>
          <a:xfrm>
            <a:off x="7438075" y="135525"/>
            <a:ext cx="1454775" cy="10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p28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245450" y="173700"/>
            <a:ext cx="900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Requirements &amp; Ineligible Projects</a:t>
            </a:r>
            <a:endParaRPr sz="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650" y="321948"/>
            <a:ext cx="1393475" cy="139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245450" y="744200"/>
            <a:ext cx="86178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 Requirements:</a:t>
            </a:r>
            <a:endParaRPr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Replace diesel buses (MY 2010 or older or oldest in fleet) – a strong suggestion.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Vehicles domiciled in Maryland for a minimum of 3 years.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Data sharing with MEA for 3 years, including VINs, routes, charging usage, etc.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Private vendors/non-profits must be in good standing with the Maryland State Department of Assessments and Taxation (SDAT). Additionally, non-profits shall provide evidence of a contractual agreement with an LEA at the time of application.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Ineligible Projects:</a:t>
            </a:r>
            <a:endParaRPr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Buses previously funded through MEA’s Clean Fuels Incentive Program (CFIP), Alternative Fuel Infrastructure Program (AFIP), or Medium-Duty and Heavy-Duty Zero-Emission Grant Program (MHD ZEV Grant Program).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Retroactive funding for already purchased vehicles.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122919" y="127006"/>
            <a:ext cx="8474100" cy="4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Evaluation Criteria Overview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Evaluation Goals: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Ensure fair, unbiased, and timely reviews.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Prioritize underserved and overburdened communities.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Criteria:</a:t>
            </a:r>
            <a:endParaRPr b="1"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Application Quality (10 points) 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Cost &amp; Funding Request (15 points)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Benefits &amp; Community Impact (30 points) 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Planning &amp; Schedule (30 points)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Communication &amp; Partnerships (10 points)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Project Equity (5 points)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/>
          <p:nvPr/>
        </p:nvSpPr>
        <p:spPr>
          <a:xfrm>
            <a:off x="1641900" y="1888900"/>
            <a:ext cx="2462100" cy="295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Available Points: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950" y="127000"/>
            <a:ext cx="2287775" cy="15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" name="Google Shape;200;p30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139725" y="127000"/>
            <a:ext cx="84741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Grant Features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Award Formula Highlights:</a:t>
            </a:r>
            <a:endParaRPr b="1" sz="20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Up to 120% of incremental costs covered for new electric buses.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Maximum award caps: $3M per Grantee ($3.5M for eligible applicants).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Maximum cap on requested charging infrastructure is </a:t>
            </a:r>
            <a:r>
              <a:rPr b="1" lang="en" sz="20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of total project funding request. </a:t>
            </a:r>
            <a:endParaRPr i="1"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" name="Google Shape;202;p30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 rotWithShape="1">
          <a:blip r:embed="rId4">
            <a:alphaModFix/>
          </a:blip>
          <a:srcRect b="17419" l="0" r="0" t="18514"/>
          <a:stretch/>
        </p:blipFill>
        <p:spPr>
          <a:xfrm>
            <a:off x="4572000" y="3172175"/>
            <a:ext cx="4434626" cy="9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" name="Google Shape;209;p31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139719" y="127006"/>
            <a:ext cx="8474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Grant Features</a:t>
            </a:r>
            <a:endParaRPr i="1" sz="1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139725" y="712975"/>
            <a:ext cx="8656500" cy="25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Funding Scope:</a:t>
            </a:r>
            <a:endParaRPr b="1" sz="19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Includes school buses, charging infrastructure, and associated costs (project start-up for EVSE/facility training, school district technician training, and/or lift-equipped/accessible buses). 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Electric school bus and charging incentives can be stacked with other programs.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401" y="2807875"/>
            <a:ext cx="2032426" cy="1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139725" y="127002"/>
            <a:ext cx="84741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Grant Features</a:t>
            </a:r>
            <a:endParaRPr i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/>
        </p:nvSpPr>
        <p:spPr>
          <a:xfrm>
            <a:off x="234525" y="855250"/>
            <a:ext cx="84741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Reporting Requirements:</a:t>
            </a:r>
            <a:endParaRPr b="1" sz="18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Quarterly updates on mileage, energy use, and student impact.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Telematics data encouraged for efficiency.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Replacement of diesel buses (Optional: 2010 or older)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350" y="2435175"/>
            <a:ext cx="2624401" cy="17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D497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" name="Google Shape;229;p33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139725" y="127000"/>
            <a:ext cx="88563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Grant Application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Fill out the Jotform:</a:t>
            </a: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300" u="sng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https://form.jotform.com/243255090422146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rPr b="1"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Make sure to Include: </a:t>
            </a:r>
            <a:endParaRPr b="1"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Attachment A: Electric School Bus (</a:t>
            </a: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ESB</a:t>
            </a: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 Summary Table (if applying for ESBs)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Attachment B: Electric Vehicle Supply Equipment (</a:t>
            </a: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EVSE</a:t>
            </a:r>
            <a:r>
              <a:rPr lang="en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 Summary Table (if applying for Charging Infrastructure)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4">
            <a:alphaModFix/>
          </a:blip>
          <a:srcRect b="0" l="0" r="0" t="84500"/>
          <a:stretch/>
        </p:blipFill>
        <p:spPr>
          <a:xfrm>
            <a:off x="0" y="4325850"/>
            <a:ext cx="9144000" cy="81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6463BC55611C469CEDABDE6104E5EF" ma:contentTypeVersion="1" ma:contentTypeDescription="Create a new document." ma:contentTypeScope="" ma:versionID="599a758b4d8c3a9727cb2e42395f62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0C2DEC-D4D0-498F-A3F3-00E21D7D50EC}"/>
</file>

<file path=customXml/itemProps2.xml><?xml version="1.0" encoding="utf-8"?>
<ds:datastoreItem xmlns:ds="http://schemas.openxmlformats.org/officeDocument/2006/customXml" ds:itemID="{9CE8C7BA-FFF9-4DDB-ADD9-06C66243F5B0}"/>
</file>

<file path=customXml/itemProps3.xml><?xml version="1.0" encoding="utf-8"?>
<ds:datastoreItem xmlns:ds="http://schemas.openxmlformats.org/officeDocument/2006/customXml" ds:itemID="{9E7C8D68-980F-45CF-9D87-A721F907E59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0x010100A96463BC55611C469CEDABDE6104E5EF</vt:lpwstr>
  </property>
</Properties>
</file>