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a786def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a786def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a786def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a786def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a786def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a786def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Retroactive funding for already purchased vehicles – </a:t>
            </a:r>
            <a:r>
              <a:rPr lang="en" sz="14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Vehicles must not be ordered and/or purchased prior to the submission of the application, acknowledgment of award, and issuance of a legally executed grant agreement.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a786defe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a786def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a786defe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a786defe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a786defe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a786defe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8950" y="4663225"/>
            <a:ext cx="1171094" cy="439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nergy.maryland.gov" TargetMode="External"/><Relationship Id="rId4" Type="http://schemas.openxmlformats.org/officeDocument/2006/relationships/hyperlink" Target="http://www.energy.maryland.gov" TargetMode="External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3467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100">
                <a:latin typeface="Calibri"/>
                <a:ea typeface="Calibri"/>
                <a:cs typeface="Calibri"/>
                <a:sym typeface="Calibri"/>
              </a:rPr>
              <a:t>FY25 ELECTRIC SCHOOL BUS GRANT PROGRAM</a:t>
            </a:r>
            <a:endParaRPr b="1" sz="5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925" y="3365875"/>
            <a:ext cx="3963851" cy="1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9975" y="3365875"/>
            <a:ext cx="38739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Natalie Buscemi, Transportation and Innovation Program Manager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Maryland Energy Administration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185478" y="1422325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FY25 Electric School Bus Grant Program Overview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126350" y="3664175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Grant Features</a:t>
            </a:r>
            <a:endParaRPr sz="1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126350" y="2197803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Requirements &amp; Ineligible Projects</a:t>
            </a:r>
            <a:endParaRPr sz="1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126350" y="2973295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Criteria Overview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2805678" y="1292030"/>
            <a:ext cx="2366304" cy="2930391"/>
            <a:chOff x="1460713" y="1171578"/>
            <a:chExt cx="2808002" cy="3564519"/>
          </a:xfrm>
        </p:grpSpPr>
        <p:sp>
          <p:nvSpPr>
            <p:cNvPr id="68" name="Google Shape;68;p14"/>
            <p:cNvSpPr/>
            <p:nvPr/>
          </p:nvSpPr>
          <p:spPr>
            <a:xfrm>
              <a:off x="1873091" y="1657220"/>
              <a:ext cx="1133034" cy="381725"/>
            </a:xfrm>
            <a:custGeom>
              <a:rect b="b" l="l" r="r" t="t"/>
              <a:pathLst>
                <a:path extrusionOk="0" fill="none" h="4559" w="13532">
                  <a:moveTo>
                    <a:pt x="0" y="4558"/>
                  </a:moveTo>
                  <a:lnTo>
                    <a:pt x="4538" y="0"/>
                  </a:lnTo>
                  <a:lnTo>
                    <a:pt x="13532" y="0"/>
                  </a:lnTo>
                </a:path>
              </a:pathLst>
            </a:custGeom>
            <a:noFill/>
            <a:ln cap="flat" cmpd="sng" w="9525">
              <a:solidFill>
                <a:srgbClr val="444040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873091" y="3986295"/>
              <a:ext cx="1162005" cy="381725"/>
            </a:xfrm>
            <a:custGeom>
              <a:rect b="b" l="l" r="r" t="t"/>
              <a:pathLst>
                <a:path extrusionOk="0" fill="none" h="4559" w="13878">
                  <a:moveTo>
                    <a:pt x="0" y="1"/>
                  </a:moveTo>
                  <a:lnTo>
                    <a:pt x="4538" y="4559"/>
                  </a:lnTo>
                  <a:lnTo>
                    <a:pt x="13878" y="4559"/>
                  </a:lnTo>
                </a:path>
              </a:pathLst>
            </a:custGeom>
            <a:noFill/>
            <a:ln cap="flat" cmpd="sng" w="9525">
              <a:solidFill>
                <a:srgbClr val="444040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2450672" y="3384852"/>
              <a:ext cx="579328" cy="86995"/>
            </a:xfrm>
            <a:custGeom>
              <a:rect b="b" l="l" r="r" t="t"/>
              <a:pathLst>
                <a:path extrusionOk="0" fill="none" h="1039" w="6919">
                  <a:moveTo>
                    <a:pt x="0" y="1"/>
                  </a:moveTo>
                  <a:lnTo>
                    <a:pt x="2951" y="1039"/>
                  </a:lnTo>
                  <a:lnTo>
                    <a:pt x="6919" y="1039"/>
                  </a:lnTo>
                </a:path>
              </a:pathLst>
            </a:custGeom>
            <a:noFill/>
            <a:ln cap="flat" cmpd="sng" w="9525">
              <a:solidFill>
                <a:srgbClr val="444040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2450672" y="2563614"/>
              <a:ext cx="579328" cy="88670"/>
            </a:xfrm>
            <a:custGeom>
              <a:rect b="b" l="l" r="r" t="t"/>
              <a:pathLst>
                <a:path extrusionOk="0" fill="none" h="1059" w="6919">
                  <a:moveTo>
                    <a:pt x="0" y="1059"/>
                  </a:moveTo>
                  <a:lnTo>
                    <a:pt x="2951" y="1"/>
                  </a:lnTo>
                  <a:lnTo>
                    <a:pt x="6919" y="1"/>
                  </a:lnTo>
                </a:path>
              </a:pathLst>
            </a:custGeom>
            <a:noFill/>
            <a:ln cap="flat" cmpd="sng" w="9525">
              <a:solidFill>
                <a:srgbClr val="444040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460713" y="3703450"/>
              <a:ext cx="780447" cy="405588"/>
            </a:xfrm>
            <a:custGeom>
              <a:rect b="b" l="l" r="r" t="t"/>
              <a:pathLst>
                <a:path extrusionOk="0" h="4844" w="9321">
                  <a:moveTo>
                    <a:pt x="8344" y="1"/>
                  </a:moveTo>
                  <a:cubicBezTo>
                    <a:pt x="6146" y="2219"/>
                    <a:pt x="3134" y="3460"/>
                    <a:pt x="1" y="3460"/>
                  </a:cubicBezTo>
                  <a:lnTo>
                    <a:pt x="1" y="4844"/>
                  </a:lnTo>
                  <a:cubicBezTo>
                    <a:pt x="1140" y="4844"/>
                    <a:pt x="2300" y="4681"/>
                    <a:pt x="3419" y="4396"/>
                  </a:cubicBezTo>
                  <a:cubicBezTo>
                    <a:pt x="5658" y="3786"/>
                    <a:pt x="7693" y="2606"/>
                    <a:pt x="9320" y="978"/>
                  </a:cubicBezTo>
                  <a:close/>
                </a:path>
              </a:pathLst>
            </a:custGeom>
            <a:solidFill>
              <a:srgbClr val="FD8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748666" y="3854250"/>
              <a:ext cx="257386" cy="233523"/>
            </a:xfrm>
            <a:custGeom>
              <a:rect b="b" l="l" r="r" t="t"/>
              <a:pathLst>
                <a:path extrusionOk="0" h="2789" w="3074">
                  <a:moveTo>
                    <a:pt x="1527" y="1"/>
                  </a:moveTo>
                  <a:cubicBezTo>
                    <a:pt x="1166" y="1"/>
                    <a:pt x="804" y="133"/>
                    <a:pt x="530" y="398"/>
                  </a:cubicBezTo>
                  <a:cubicBezTo>
                    <a:pt x="1" y="947"/>
                    <a:pt x="1" y="1842"/>
                    <a:pt x="530" y="2392"/>
                  </a:cubicBezTo>
                  <a:cubicBezTo>
                    <a:pt x="804" y="2656"/>
                    <a:pt x="1166" y="2789"/>
                    <a:pt x="1527" y="2789"/>
                  </a:cubicBezTo>
                  <a:cubicBezTo>
                    <a:pt x="1888" y="2789"/>
                    <a:pt x="2249" y="2656"/>
                    <a:pt x="2524" y="2392"/>
                  </a:cubicBezTo>
                  <a:cubicBezTo>
                    <a:pt x="3073" y="1842"/>
                    <a:pt x="3073" y="947"/>
                    <a:pt x="2524" y="398"/>
                  </a:cubicBezTo>
                  <a:cubicBezTo>
                    <a:pt x="2249" y="133"/>
                    <a:pt x="1888" y="1"/>
                    <a:pt x="1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815149" y="3909681"/>
              <a:ext cx="124423" cy="124423"/>
            </a:xfrm>
            <a:custGeom>
              <a:rect b="b" l="l" r="r" t="t"/>
              <a:pathLst>
                <a:path extrusionOk="0" h="1486" w="1486">
                  <a:moveTo>
                    <a:pt x="1486" y="733"/>
                  </a:moveTo>
                  <a:cubicBezTo>
                    <a:pt x="1486" y="1140"/>
                    <a:pt x="1140" y="1486"/>
                    <a:pt x="733" y="1486"/>
                  </a:cubicBezTo>
                  <a:cubicBezTo>
                    <a:pt x="326" y="1486"/>
                    <a:pt x="0" y="1140"/>
                    <a:pt x="0" y="733"/>
                  </a:cubicBezTo>
                  <a:cubicBezTo>
                    <a:pt x="0" y="326"/>
                    <a:pt x="326" y="0"/>
                    <a:pt x="733" y="0"/>
                  </a:cubicBezTo>
                  <a:cubicBezTo>
                    <a:pt x="1140" y="0"/>
                    <a:pt x="1486" y="326"/>
                    <a:pt x="1486" y="733"/>
                  </a:cubicBezTo>
                  <a:close/>
                </a:path>
              </a:pathLst>
            </a:custGeom>
            <a:solidFill>
              <a:srgbClr val="FD8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1460713" y="1899121"/>
              <a:ext cx="780447" cy="405588"/>
            </a:xfrm>
            <a:custGeom>
              <a:rect b="b" l="l" r="r" t="t"/>
              <a:pathLst>
                <a:path extrusionOk="0" h="4844" w="9321">
                  <a:moveTo>
                    <a:pt x="6594" y="1771"/>
                  </a:moveTo>
                  <a:cubicBezTo>
                    <a:pt x="5597" y="1181"/>
                    <a:pt x="4518" y="733"/>
                    <a:pt x="3419" y="448"/>
                  </a:cubicBezTo>
                  <a:cubicBezTo>
                    <a:pt x="2300" y="143"/>
                    <a:pt x="1140" y="1"/>
                    <a:pt x="1" y="1"/>
                  </a:cubicBezTo>
                  <a:lnTo>
                    <a:pt x="1" y="1384"/>
                  </a:lnTo>
                  <a:cubicBezTo>
                    <a:pt x="3134" y="1384"/>
                    <a:pt x="6146" y="2626"/>
                    <a:pt x="8344" y="4844"/>
                  </a:cubicBezTo>
                  <a:lnTo>
                    <a:pt x="9320" y="3867"/>
                  </a:lnTo>
                  <a:cubicBezTo>
                    <a:pt x="8506" y="3053"/>
                    <a:pt x="7591" y="2341"/>
                    <a:pt x="6594" y="1771"/>
                  </a:cubicBez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748666" y="1920891"/>
              <a:ext cx="257386" cy="234360"/>
            </a:xfrm>
            <a:custGeom>
              <a:rect b="b" l="l" r="r" t="t"/>
              <a:pathLst>
                <a:path extrusionOk="0" h="2799" w="3074">
                  <a:moveTo>
                    <a:pt x="1527" y="0"/>
                  </a:moveTo>
                  <a:cubicBezTo>
                    <a:pt x="1166" y="0"/>
                    <a:pt x="804" y="138"/>
                    <a:pt x="530" y="412"/>
                  </a:cubicBezTo>
                  <a:cubicBezTo>
                    <a:pt x="1" y="941"/>
                    <a:pt x="1" y="1837"/>
                    <a:pt x="530" y="2386"/>
                  </a:cubicBezTo>
                  <a:cubicBezTo>
                    <a:pt x="804" y="2661"/>
                    <a:pt x="1166" y="2798"/>
                    <a:pt x="1527" y="2798"/>
                  </a:cubicBezTo>
                  <a:cubicBezTo>
                    <a:pt x="1888" y="2798"/>
                    <a:pt x="2249" y="2661"/>
                    <a:pt x="2524" y="2386"/>
                  </a:cubicBezTo>
                  <a:cubicBezTo>
                    <a:pt x="3073" y="1837"/>
                    <a:pt x="3073" y="941"/>
                    <a:pt x="2524" y="412"/>
                  </a:cubicBezTo>
                  <a:cubicBezTo>
                    <a:pt x="2249" y="138"/>
                    <a:pt x="1888" y="0"/>
                    <a:pt x="1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815149" y="1975819"/>
              <a:ext cx="124423" cy="124423"/>
            </a:xfrm>
            <a:custGeom>
              <a:rect b="b" l="l" r="r" t="t"/>
              <a:pathLst>
                <a:path extrusionOk="0" h="1486" w="1486">
                  <a:moveTo>
                    <a:pt x="1486" y="733"/>
                  </a:moveTo>
                  <a:cubicBezTo>
                    <a:pt x="1486" y="1140"/>
                    <a:pt x="1140" y="1486"/>
                    <a:pt x="733" y="1486"/>
                  </a:cubicBezTo>
                  <a:cubicBezTo>
                    <a:pt x="326" y="1486"/>
                    <a:pt x="0" y="1140"/>
                    <a:pt x="0" y="733"/>
                  </a:cubicBezTo>
                  <a:cubicBezTo>
                    <a:pt x="0" y="326"/>
                    <a:pt x="326" y="0"/>
                    <a:pt x="733" y="0"/>
                  </a:cubicBezTo>
                  <a:cubicBezTo>
                    <a:pt x="1140" y="0"/>
                    <a:pt x="1486" y="326"/>
                    <a:pt x="1486" y="733"/>
                  </a:cubicBez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2159286" y="3003204"/>
              <a:ext cx="405588" cy="782122"/>
            </a:xfrm>
            <a:custGeom>
              <a:rect b="b" l="l" r="r" t="t"/>
              <a:pathLst>
                <a:path extrusionOk="0" h="9341" w="4844">
                  <a:moveTo>
                    <a:pt x="3460" y="1"/>
                  </a:moveTo>
                  <a:cubicBezTo>
                    <a:pt x="3460" y="1038"/>
                    <a:pt x="3338" y="2056"/>
                    <a:pt x="3073" y="3053"/>
                  </a:cubicBezTo>
                  <a:cubicBezTo>
                    <a:pt x="2809" y="4070"/>
                    <a:pt x="2402" y="5027"/>
                    <a:pt x="1873" y="5922"/>
                  </a:cubicBezTo>
                  <a:cubicBezTo>
                    <a:pt x="1364" y="6817"/>
                    <a:pt x="733" y="7631"/>
                    <a:pt x="1" y="8364"/>
                  </a:cubicBezTo>
                  <a:lnTo>
                    <a:pt x="977" y="9341"/>
                  </a:lnTo>
                  <a:cubicBezTo>
                    <a:pt x="2626" y="7692"/>
                    <a:pt x="3786" y="5658"/>
                    <a:pt x="4396" y="3419"/>
                  </a:cubicBezTo>
                  <a:cubicBezTo>
                    <a:pt x="4701" y="2300"/>
                    <a:pt x="4844" y="1161"/>
                    <a:pt x="4844" y="1"/>
                  </a:cubicBez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2314357" y="3272652"/>
              <a:ext cx="252195" cy="234779"/>
            </a:xfrm>
            <a:custGeom>
              <a:rect b="b" l="l" r="r" t="t"/>
              <a:pathLst>
                <a:path extrusionOk="0" h="2804" w="3012">
                  <a:moveTo>
                    <a:pt x="1500" y="1"/>
                  </a:moveTo>
                  <a:cubicBezTo>
                    <a:pt x="1428" y="1"/>
                    <a:pt x="1355" y="6"/>
                    <a:pt x="1282" y="18"/>
                  </a:cubicBezTo>
                  <a:cubicBezTo>
                    <a:pt x="509" y="161"/>
                    <a:pt x="0" y="873"/>
                    <a:pt x="123" y="1626"/>
                  </a:cubicBezTo>
                  <a:cubicBezTo>
                    <a:pt x="232" y="2322"/>
                    <a:pt x="821" y="2804"/>
                    <a:pt x="1501" y="2804"/>
                  </a:cubicBezTo>
                  <a:cubicBezTo>
                    <a:pt x="1577" y="2804"/>
                    <a:pt x="1653" y="2798"/>
                    <a:pt x="1730" y="2785"/>
                  </a:cubicBezTo>
                  <a:cubicBezTo>
                    <a:pt x="2483" y="2663"/>
                    <a:pt x="3012" y="1951"/>
                    <a:pt x="2890" y="1178"/>
                  </a:cubicBezTo>
                  <a:cubicBezTo>
                    <a:pt x="2780" y="498"/>
                    <a:pt x="2171" y="1"/>
                    <a:pt x="1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377407" y="3328668"/>
              <a:ext cx="124423" cy="124423"/>
            </a:xfrm>
            <a:custGeom>
              <a:rect b="b" l="l" r="r" t="t"/>
              <a:pathLst>
                <a:path extrusionOk="0" h="1486" w="1486">
                  <a:moveTo>
                    <a:pt x="1486" y="753"/>
                  </a:moveTo>
                  <a:cubicBezTo>
                    <a:pt x="1486" y="1160"/>
                    <a:pt x="1160" y="1486"/>
                    <a:pt x="753" y="1486"/>
                  </a:cubicBezTo>
                  <a:cubicBezTo>
                    <a:pt x="346" y="1486"/>
                    <a:pt x="0" y="1160"/>
                    <a:pt x="0" y="753"/>
                  </a:cubicBezTo>
                  <a:cubicBezTo>
                    <a:pt x="0" y="346"/>
                    <a:pt x="346" y="0"/>
                    <a:pt x="753" y="0"/>
                  </a:cubicBezTo>
                  <a:cubicBezTo>
                    <a:pt x="1160" y="0"/>
                    <a:pt x="1486" y="346"/>
                    <a:pt x="1486" y="753"/>
                  </a:cubicBez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2159286" y="2222826"/>
              <a:ext cx="405588" cy="780447"/>
            </a:xfrm>
            <a:custGeom>
              <a:rect b="b" l="l" r="r" t="t"/>
              <a:pathLst>
                <a:path extrusionOk="0" h="9321" w="4844">
                  <a:moveTo>
                    <a:pt x="4396" y="5902"/>
                  </a:moveTo>
                  <a:cubicBezTo>
                    <a:pt x="3806" y="3664"/>
                    <a:pt x="2626" y="1629"/>
                    <a:pt x="977" y="1"/>
                  </a:cubicBezTo>
                  <a:lnTo>
                    <a:pt x="1" y="978"/>
                  </a:lnTo>
                  <a:cubicBezTo>
                    <a:pt x="733" y="1710"/>
                    <a:pt x="1364" y="2524"/>
                    <a:pt x="1873" y="3420"/>
                  </a:cubicBezTo>
                  <a:cubicBezTo>
                    <a:pt x="2402" y="4315"/>
                    <a:pt x="2788" y="5271"/>
                    <a:pt x="3073" y="6268"/>
                  </a:cubicBezTo>
                  <a:cubicBezTo>
                    <a:pt x="3338" y="7265"/>
                    <a:pt x="3460" y="8283"/>
                    <a:pt x="3460" y="9321"/>
                  </a:cubicBezTo>
                  <a:lnTo>
                    <a:pt x="4844" y="9321"/>
                  </a:lnTo>
                  <a:cubicBezTo>
                    <a:pt x="4844" y="8161"/>
                    <a:pt x="4701" y="7021"/>
                    <a:pt x="4396" y="5902"/>
                  </a:cubicBezTo>
                  <a:close/>
                </a:path>
              </a:pathLst>
            </a:custGeom>
            <a:solidFill>
              <a:srgbClr val="59B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2333113" y="2519320"/>
              <a:ext cx="233439" cy="233523"/>
            </a:xfrm>
            <a:custGeom>
              <a:rect b="b" l="l" r="r" t="t"/>
              <a:pathLst>
                <a:path extrusionOk="0" h="2789" w="2788">
                  <a:moveTo>
                    <a:pt x="1404" y="1"/>
                  </a:moveTo>
                  <a:cubicBezTo>
                    <a:pt x="631" y="1"/>
                    <a:pt x="0" y="631"/>
                    <a:pt x="0" y="1405"/>
                  </a:cubicBezTo>
                  <a:cubicBezTo>
                    <a:pt x="0" y="2158"/>
                    <a:pt x="631" y="2788"/>
                    <a:pt x="1404" y="2788"/>
                  </a:cubicBezTo>
                  <a:cubicBezTo>
                    <a:pt x="2178" y="2788"/>
                    <a:pt x="2788" y="2158"/>
                    <a:pt x="2788" y="1405"/>
                  </a:cubicBezTo>
                  <a:cubicBezTo>
                    <a:pt x="2788" y="631"/>
                    <a:pt x="2178" y="1"/>
                    <a:pt x="1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387622" y="2573829"/>
              <a:ext cx="124423" cy="124507"/>
            </a:xfrm>
            <a:custGeom>
              <a:rect b="b" l="l" r="r" t="t"/>
              <a:pathLst>
                <a:path extrusionOk="0" h="1487" w="1486">
                  <a:moveTo>
                    <a:pt x="1486" y="754"/>
                  </a:moveTo>
                  <a:cubicBezTo>
                    <a:pt x="1486" y="1161"/>
                    <a:pt x="1160" y="1486"/>
                    <a:pt x="753" y="1486"/>
                  </a:cubicBezTo>
                  <a:cubicBezTo>
                    <a:pt x="326" y="1486"/>
                    <a:pt x="0" y="1161"/>
                    <a:pt x="0" y="754"/>
                  </a:cubicBezTo>
                  <a:cubicBezTo>
                    <a:pt x="0" y="326"/>
                    <a:pt x="326" y="1"/>
                    <a:pt x="753" y="1"/>
                  </a:cubicBezTo>
                  <a:cubicBezTo>
                    <a:pt x="1160" y="1"/>
                    <a:pt x="1486" y="326"/>
                    <a:pt x="1486" y="754"/>
                  </a:cubicBezTo>
                  <a:close/>
                </a:path>
              </a:pathLst>
            </a:custGeom>
            <a:solidFill>
              <a:srgbClr val="59B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370715" y="1171578"/>
              <a:ext cx="851953" cy="852036"/>
            </a:xfrm>
            <a:custGeom>
              <a:rect b="b" l="l" r="r" t="t"/>
              <a:pathLst>
                <a:path extrusionOk="0" h="10176" w="10175">
                  <a:moveTo>
                    <a:pt x="5820" y="10175"/>
                  </a:moveTo>
                  <a:cubicBezTo>
                    <a:pt x="1954" y="10175"/>
                    <a:pt x="1" y="5475"/>
                    <a:pt x="2748" y="2748"/>
                  </a:cubicBezTo>
                  <a:cubicBezTo>
                    <a:pt x="5495" y="1"/>
                    <a:pt x="10175" y="1934"/>
                    <a:pt x="10175" y="5821"/>
                  </a:cubicBezTo>
                  <a:cubicBezTo>
                    <a:pt x="10175" y="8222"/>
                    <a:pt x="8221" y="10175"/>
                    <a:pt x="5820" y="1017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174783" y="1335189"/>
              <a:ext cx="1093932" cy="727614"/>
            </a:xfrm>
            <a:custGeom>
              <a:rect b="b" l="l" r="r" t="t"/>
              <a:pathLst>
                <a:path extrusionOk="0" h="8690" w="13065">
                  <a:moveTo>
                    <a:pt x="8343" y="82"/>
                  </a:moveTo>
                  <a:cubicBezTo>
                    <a:pt x="6532" y="0"/>
                    <a:pt x="4925" y="1201"/>
                    <a:pt x="4477" y="2951"/>
                  </a:cubicBezTo>
                  <a:cubicBezTo>
                    <a:pt x="4416" y="3175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15"/>
                    <a:pt x="1771" y="3073"/>
                  </a:cubicBezTo>
                  <a:lnTo>
                    <a:pt x="1771" y="2239"/>
                  </a:lnTo>
                  <a:cubicBezTo>
                    <a:pt x="1771" y="2137"/>
                    <a:pt x="1649" y="2096"/>
                    <a:pt x="1588" y="2157"/>
                  </a:cubicBezTo>
                  <a:lnTo>
                    <a:pt x="123" y="3602"/>
                  </a:lnTo>
                  <a:cubicBezTo>
                    <a:pt x="0" y="3745"/>
                    <a:pt x="0" y="3968"/>
                    <a:pt x="123" y="4111"/>
                  </a:cubicBezTo>
                  <a:lnTo>
                    <a:pt x="1567" y="5576"/>
                  </a:lnTo>
                  <a:cubicBezTo>
                    <a:pt x="1649" y="5637"/>
                    <a:pt x="1771" y="5596"/>
                    <a:pt x="1771" y="5494"/>
                  </a:cubicBezTo>
                  <a:lnTo>
                    <a:pt x="1771" y="4660"/>
                  </a:lnTo>
                  <a:cubicBezTo>
                    <a:pt x="1771" y="4518"/>
                    <a:pt x="1873" y="4416"/>
                    <a:pt x="2015" y="4416"/>
                  </a:cubicBezTo>
                  <a:lnTo>
                    <a:pt x="3989" y="4416"/>
                  </a:lnTo>
                  <a:cubicBezTo>
                    <a:pt x="4233" y="4416"/>
                    <a:pt x="4436" y="4558"/>
                    <a:pt x="4477" y="4803"/>
                  </a:cubicBezTo>
                  <a:cubicBezTo>
                    <a:pt x="5230" y="7814"/>
                    <a:pt x="9117" y="8689"/>
                    <a:pt x="11090" y="6268"/>
                  </a:cubicBezTo>
                  <a:cubicBezTo>
                    <a:pt x="13064" y="3867"/>
                    <a:pt x="11457" y="224"/>
                    <a:pt x="8343" y="82"/>
                  </a:cubicBez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  <a:effectLst>
              <a:outerShdw blurRad="28575" rotWithShape="0" algn="bl" dir="720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3370715" y="2974233"/>
              <a:ext cx="851953" cy="852036"/>
            </a:xfrm>
            <a:custGeom>
              <a:rect b="b" l="l" r="r" t="t"/>
              <a:pathLst>
                <a:path extrusionOk="0" h="10176" w="10175">
                  <a:moveTo>
                    <a:pt x="5820" y="10175"/>
                  </a:moveTo>
                  <a:cubicBezTo>
                    <a:pt x="1954" y="10175"/>
                    <a:pt x="1" y="5495"/>
                    <a:pt x="2748" y="2748"/>
                  </a:cubicBezTo>
                  <a:cubicBezTo>
                    <a:pt x="5495" y="1"/>
                    <a:pt x="10175" y="1954"/>
                    <a:pt x="10175" y="5820"/>
                  </a:cubicBezTo>
                  <a:cubicBezTo>
                    <a:pt x="10175" y="8222"/>
                    <a:pt x="8221" y="10175"/>
                    <a:pt x="5820" y="1017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174783" y="3136086"/>
              <a:ext cx="1093932" cy="727614"/>
            </a:xfrm>
            <a:custGeom>
              <a:rect b="b" l="l" r="r" t="t"/>
              <a:pathLst>
                <a:path extrusionOk="0" h="8690" w="13065">
                  <a:moveTo>
                    <a:pt x="8343" y="82"/>
                  </a:moveTo>
                  <a:cubicBezTo>
                    <a:pt x="6532" y="1"/>
                    <a:pt x="4925" y="1222"/>
                    <a:pt x="4477" y="2972"/>
                  </a:cubicBezTo>
                  <a:cubicBezTo>
                    <a:pt x="4416" y="3196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36"/>
                    <a:pt x="1771" y="3094"/>
                  </a:cubicBezTo>
                  <a:lnTo>
                    <a:pt x="1771" y="2260"/>
                  </a:lnTo>
                  <a:cubicBezTo>
                    <a:pt x="1771" y="2158"/>
                    <a:pt x="1649" y="2117"/>
                    <a:pt x="1588" y="2178"/>
                  </a:cubicBezTo>
                  <a:lnTo>
                    <a:pt x="123" y="3623"/>
                  </a:lnTo>
                  <a:cubicBezTo>
                    <a:pt x="0" y="3765"/>
                    <a:pt x="0" y="3989"/>
                    <a:pt x="123" y="4132"/>
                  </a:cubicBezTo>
                  <a:lnTo>
                    <a:pt x="1588" y="5576"/>
                  </a:lnTo>
                  <a:cubicBezTo>
                    <a:pt x="1649" y="5658"/>
                    <a:pt x="1771" y="5597"/>
                    <a:pt x="1771" y="5495"/>
                  </a:cubicBezTo>
                  <a:lnTo>
                    <a:pt x="1771" y="4681"/>
                  </a:lnTo>
                  <a:cubicBezTo>
                    <a:pt x="1771" y="4539"/>
                    <a:pt x="1893" y="4416"/>
                    <a:pt x="2035" y="4416"/>
                  </a:cubicBezTo>
                  <a:lnTo>
                    <a:pt x="3989" y="4416"/>
                  </a:lnTo>
                  <a:cubicBezTo>
                    <a:pt x="4233" y="4416"/>
                    <a:pt x="4416" y="4579"/>
                    <a:pt x="4477" y="4803"/>
                  </a:cubicBezTo>
                  <a:cubicBezTo>
                    <a:pt x="5250" y="7835"/>
                    <a:pt x="9117" y="8690"/>
                    <a:pt x="11090" y="6289"/>
                  </a:cubicBezTo>
                  <a:cubicBezTo>
                    <a:pt x="13064" y="3867"/>
                    <a:pt x="11457" y="245"/>
                    <a:pt x="8343" y="82"/>
                  </a:cubicBez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  <a:effectLst>
              <a:outerShdw blurRad="28575" rotWithShape="0" algn="bl" dir="1008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370715" y="2091703"/>
              <a:ext cx="851953" cy="851953"/>
            </a:xfrm>
            <a:custGeom>
              <a:rect b="b" l="l" r="r" t="t"/>
              <a:pathLst>
                <a:path extrusionOk="0" h="10175" w="10175">
                  <a:moveTo>
                    <a:pt x="5820" y="10174"/>
                  </a:moveTo>
                  <a:cubicBezTo>
                    <a:pt x="1954" y="10174"/>
                    <a:pt x="1" y="5474"/>
                    <a:pt x="2748" y="2747"/>
                  </a:cubicBezTo>
                  <a:cubicBezTo>
                    <a:pt x="5495" y="0"/>
                    <a:pt x="10175" y="1933"/>
                    <a:pt x="10175" y="5820"/>
                  </a:cubicBezTo>
                  <a:cubicBezTo>
                    <a:pt x="10175" y="8221"/>
                    <a:pt x="8221" y="10174"/>
                    <a:pt x="5820" y="1017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174783" y="2255231"/>
              <a:ext cx="1093932" cy="727614"/>
            </a:xfrm>
            <a:custGeom>
              <a:rect b="b" l="l" r="r" t="t"/>
              <a:pathLst>
                <a:path extrusionOk="0" h="8690" w="13065">
                  <a:moveTo>
                    <a:pt x="8343" y="82"/>
                  </a:moveTo>
                  <a:cubicBezTo>
                    <a:pt x="6532" y="1"/>
                    <a:pt x="4925" y="1201"/>
                    <a:pt x="4477" y="2951"/>
                  </a:cubicBezTo>
                  <a:cubicBezTo>
                    <a:pt x="4416" y="3175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16"/>
                    <a:pt x="1771" y="3073"/>
                  </a:cubicBezTo>
                  <a:lnTo>
                    <a:pt x="1771" y="2239"/>
                  </a:lnTo>
                  <a:cubicBezTo>
                    <a:pt x="1771" y="2137"/>
                    <a:pt x="1649" y="2097"/>
                    <a:pt x="1588" y="2158"/>
                  </a:cubicBezTo>
                  <a:lnTo>
                    <a:pt x="123" y="3602"/>
                  </a:lnTo>
                  <a:cubicBezTo>
                    <a:pt x="0" y="3745"/>
                    <a:pt x="0" y="3969"/>
                    <a:pt x="123" y="4111"/>
                  </a:cubicBezTo>
                  <a:lnTo>
                    <a:pt x="1588" y="5556"/>
                  </a:lnTo>
                  <a:cubicBezTo>
                    <a:pt x="1649" y="5637"/>
                    <a:pt x="1771" y="5576"/>
                    <a:pt x="1771" y="5474"/>
                  </a:cubicBezTo>
                  <a:lnTo>
                    <a:pt x="1771" y="4660"/>
                  </a:lnTo>
                  <a:cubicBezTo>
                    <a:pt x="1771" y="4518"/>
                    <a:pt x="1893" y="4416"/>
                    <a:pt x="2035" y="4416"/>
                  </a:cubicBezTo>
                  <a:lnTo>
                    <a:pt x="3989" y="4416"/>
                  </a:lnTo>
                  <a:cubicBezTo>
                    <a:pt x="4233" y="4416"/>
                    <a:pt x="4436" y="4559"/>
                    <a:pt x="4477" y="4783"/>
                  </a:cubicBezTo>
                  <a:cubicBezTo>
                    <a:pt x="5230" y="7814"/>
                    <a:pt x="9117" y="8689"/>
                    <a:pt x="11090" y="6268"/>
                  </a:cubicBezTo>
                  <a:cubicBezTo>
                    <a:pt x="13064" y="3867"/>
                    <a:pt x="11457" y="224"/>
                    <a:pt x="8343" y="82"/>
                  </a:cubicBezTo>
                  <a:close/>
                </a:path>
              </a:pathLst>
            </a:custGeom>
            <a:solidFill>
              <a:srgbClr val="59BD2F"/>
            </a:solidFill>
            <a:ln>
              <a:noFill/>
            </a:ln>
            <a:effectLst>
              <a:outerShdw blurRad="28575" rotWithShape="0" algn="bl" dir="822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370715" y="3848305"/>
              <a:ext cx="851953" cy="851953"/>
            </a:xfrm>
            <a:custGeom>
              <a:rect b="b" l="l" r="r" t="t"/>
              <a:pathLst>
                <a:path extrusionOk="0" h="10175" w="10175">
                  <a:moveTo>
                    <a:pt x="5820" y="10175"/>
                  </a:moveTo>
                  <a:cubicBezTo>
                    <a:pt x="1954" y="10175"/>
                    <a:pt x="1" y="5474"/>
                    <a:pt x="2748" y="2727"/>
                  </a:cubicBezTo>
                  <a:cubicBezTo>
                    <a:pt x="5495" y="1"/>
                    <a:pt x="10175" y="1934"/>
                    <a:pt x="10175" y="5820"/>
                  </a:cubicBezTo>
                  <a:cubicBezTo>
                    <a:pt x="10175" y="8221"/>
                    <a:pt x="8221" y="10155"/>
                    <a:pt x="5820" y="1017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174783" y="4010158"/>
              <a:ext cx="1093932" cy="725939"/>
            </a:xfrm>
            <a:custGeom>
              <a:rect b="b" l="l" r="r" t="t"/>
              <a:pathLst>
                <a:path extrusionOk="0" h="8670" w="13065">
                  <a:moveTo>
                    <a:pt x="8343" y="82"/>
                  </a:moveTo>
                  <a:cubicBezTo>
                    <a:pt x="6532" y="1"/>
                    <a:pt x="4925" y="1201"/>
                    <a:pt x="4477" y="2972"/>
                  </a:cubicBezTo>
                  <a:cubicBezTo>
                    <a:pt x="4416" y="3175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16"/>
                    <a:pt x="1771" y="3094"/>
                  </a:cubicBezTo>
                  <a:lnTo>
                    <a:pt x="1771" y="2259"/>
                  </a:lnTo>
                  <a:cubicBezTo>
                    <a:pt x="1771" y="2158"/>
                    <a:pt x="1649" y="2097"/>
                    <a:pt x="1588" y="2178"/>
                  </a:cubicBezTo>
                  <a:lnTo>
                    <a:pt x="123" y="3623"/>
                  </a:lnTo>
                  <a:cubicBezTo>
                    <a:pt x="0" y="3765"/>
                    <a:pt x="0" y="3989"/>
                    <a:pt x="123" y="4131"/>
                  </a:cubicBezTo>
                  <a:lnTo>
                    <a:pt x="1588" y="5576"/>
                  </a:lnTo>
                  <a:cubicBezTo>
                    <a:pt x="1649" y="5658"/>
                    <a:pt x="1771" y="5597"/>
                    <a:pt x="1771" y="5495"/>
                  </a:cubicBezTo>
                  <a:lnTo>
                    <a:pt x="1771" y="4681"/>
                  </a:lnTo>
                  <a:cubicBezTo>
                    <a:pt x="1771" y="4538"/>
                    <a:pt x="1893" y="4416"/>
                    <a:pt x="2035" y="4416"/>
                  </a:cubicBezTo>
                  <a:lnTo>
                    <a:pt x="3989" y="4416"/>
                  </a:lnTo>
                  <a:cubicBezTo>
                    <a:pt x="4233" y="4416"/>
                    <a:pt x="4436" y="4579"/>
                    <a:pt x="4477" y="4803"/>
                  </a:cubicBezTo>
                  <a:cubicBezTo>
                    <a:pt x="5250" y="7815"/>
                    <a:pt x="9117" y="8669"/>
                    <a:pt x="11090" y="6268"/>
                  </a:cubicBezTo>
                  <a:cubicBezTo>
                    <a:pt x="13064" y="3847"/>
                    <a:pt x="11457" y="225"/>
                    <a:pt x="8343" y="82"/>
                  </a:cubicBezTo>
                  <a:close/>
                </a:path>
              </a:pathLst>
            </a:custGeom>
            <a:solidFill>
              <a:srgbClr val="FD8714"/>
            </a:solidFill>
            <a:ln>
              <a:noFill/>
            </a:ln>
            <a:effectLst>
              <a:outerShdw blurRad="28575" rotWithShape="0" algn="bl" dir="1518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4"/>
            <p:cNvGrpSpPr/>
            <p:nvPr/>
          </p:nvGrpSpPr>
          <p:grpSpPr>
            <a:xfrm>
              <a:off x="3681138" y="2401811"/>
              <a:ext cx="350431" cy="339887"/>
              <a:chOff x="3270675" y="841800"/>
              <a:chExt cx="497700" cy="482725"/>
            </a:xfrm>
          </p:grpSpPr>
          <p:sp>
            <p:nvSpPr>
              <p:cNvPr id="93" name="Google Shape;93;p14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rect b="b" l="l" r="r" t="t"/>
                <a:pathLst>
                  <a:path extrusionOk="0" h="16901" w="17885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rect b="b" l="l" r="r" t="t"/>
                <a:pathLst>
                  <a:path extrusionOk="0" h="8837" w="11188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rect b="b" l="l" r="r" t="t"/>
                <a:pathLst>
                  <a:path extrusionOk="0" h="10008" w="9531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14"/>
            <p:cNvGrpSpPr/>
            <p:nvPr/>
          </p:nvGrpSpPr>
          <p:grpSpPr>
            <a:xfrm>
              <a:off x="3746681" y="4200366"/>
              <a:ext cx="219345" cy="227301"/>
              <a:chOff x="3357325" y="2093500"/>
              <a:chExt cx="311525" cy="322825"/>
            </a:xfrm>
          </p:grpSpPr>
          <p:sp>
            <p:nvSpPr>
              <p:cNvPr id="97" name="Google Shape;97;p14"/>
              <p:cNvSpPr/>
              <p:nvPr/>
            </p:nvSpPr>
            <p:spPr>
              <a:xfrm>
                <a:off x="3357325" y="2210550"/>
                <a:ext cx="85700" cy="205775"/>
              </a:xfrm>
              <a:custGeom>
                <a:rect b="b" l="l" r="r" t="t"/>
                <a:pathLst>
                  <a:path extrusionOk="0" h="8231" w="3428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3471225" y="2152075"/>
                <a:ext cx="84725" cy="264250"/>
              </a:xfrm>
              <a:custGeom>
                <a:rect b="b" l="l" r="r" t="t"/>
                <a:pathLst>
                  <a:path extrusionOk="0" h="10570" w="3389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3584150" y="2093500"/>
                <a:ext cx="84700" cy="322825"/>
              </a:xfrm>
              <a:custGeom>
                <a:rect b="b" l="l" r="r" t="t"/>
                <a:pathLst>
                  <a:path extrusionOk="0" h="12913" w="3388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" name="Google Shape;100;p14"/>
            <p:cNvSpPr/>
            <p:nvPr/>
          </p:nvSpPr>
          <p:spPr>
            <a:xfrm>
              <a:off x="3686703" y="3279489"/>
              <a:ext cx="339306" cy="339253"/>
            </a:xfrm>
            <a:custGeom>
              <a:rect b="b" l="l" r="r" t="t"/>
              <a:pathLst>
                <a:path extrusionOk="0" h="19273" w="19276">
                  <a:moveTo>
                    <a:pt x="9640" y="5686"/>
                  </a:moveTo>
                  <a:cubicBezTo>
                    <a:pt x="11236" y="5686"/>
                    <a:pt x="12678" y="6647"/>
                    <a:pt x="13289" y="8125"/>
                  </a:cubicBezTo>
                  <a:cubicBezTo>
                    <a:pt x="13901" y="9601"/>
                    <a:pt x="13563" y="11302"/>
                    <a:pt x="12434" y="12431"/>
                  </a:cubicBezTo>
                  <a:cubicBezTo>
                    <a:pt x="11676" y="13187"/>
                    <a:pt x="10664" y="13590"/>
                    <a:pt x="9635" y="13590"/>
                  </a:cubicBezTo>
                  <a:cubicBezTo>
                    <a:pt x="9126" y="13590"/>
                    <a:pt x="8614" y="13491"/>
                    <a:pt x="8125" y="13289"/>
                  </a:cubicBezTo>
                  <a:cubicBezTo>
                    <a:pt x="6649" y="12675"/>
                    <a:pt x="5686" y="11236"/>
                    <a:pt x="5686" y="9637"/>
                  </a:cubicBezTo>
                  <a:cubicBezTo>
                    <a:pt x="5689" y="7454"/>
                    <a:pt x="7457" y="5686"/>
                    <a:pt x="9640" y="5686"/>
                  </a:cubicBezTo>
                  <a:close/>
                  <a:moveTo>
                    <a:pt x="9640" y="1"/>
                  </a:moveTo>
                  <a:cubicBezTo>
                    <a:pt x="8297" y="1"/>
                    <a:pt x="7068" y="748"/>
                    <a:pt x="6451" y="1940"/>
                  </a:cubicBezTo>
                  <a:cubicBezTo>
                    <a:pt x="6093" y="1826"/>
                    <a:pt x="5726" y="1771"/>
                    <a:pt x="5363" y="1771"/>
                  </a:cubicBezTo>
                  <a:cubicBezTo>
                    <a:pt x="4425" y="1771"/>
                    <a:pt x="3509" y="2139"/>
                    <a:pt x="2825" y="2822"/>
                  </a:cubicBezTo>
                  <a:cubicBezTo>
                    <a:pt x="1877" y="3771"/>
                    <a:pt x="1536" y="5168"/>
                    <a:pt x="1940" y="6448"/>
                  </a:cubicBezTo>
                  <a:cubicBezTo>
                    <a:pt x="750" y="7065"/>
                    <a:pt x="1" y="8297"/>
                    <a:pt x="1" y="9637"/>
                  </a:cubicBezTo>
                  <a:cubicBezTo>
                    <a:pt x="1" y="10977"/>
                    <a:pt x="750" y="12208"/>
                    <a:pt x="1940" y="12826"/>
                  </a:cubicBezTo>
                  <a:cubicBezTo>
                    <a:pt x="1536" y="14105"/>
                    <a:pt x="1877" y="15503"/>
                    <a:pt x="2825" y="16451"/>
                  </a:cubicBezTo>
                  <a:cubicBezTo>
                    <a:pt x="3510" y="17136"/>
                    <a:pt x="4428" y="17504"/>
                    <a:pt x="5367" y="17504"/>
                  </a:cubicBezTo>
                  <a:cubicBezTo>
                    <a:pt x="5729" y="17504"/>
                    <a:pt x="6095" y="17449"/>
                    <a:pt x="6451" y="17337"/>
                  </a:cubicBezTo>
                  <a:cubicBezTo>
                    <a:pt x="7068" y="18526"/>
                    <a:pt x="8297" y="19273"/>
                    <a:pt x="9640" y="19273"/>
                  </a:cubicBezTo>
                  <a:cubicBezTo>
                    <a:pt x="10980" y="19273"/>
                    <a:pt x="12208" y="18526"/>
                    <a:pt x="12826" y="17337"/>
                  </a:cubicBezTo>
                  <a:cubicBezTo>
                    <a:pt x="13182" y="17449"/>
                    <a:pt x="13547" y="17504"/>
                    <a:pt x="13909" y="17504"/>
                  </a:cubicBezTo>
                  <a:cubicBezTo>
                    <a:pt x="14848" y="17504"/>
                    <a:pt x="15767" y="17136"/>
                    <a:pt x="16451" y="16451"/>
                  </a:cubicBezTo>
                  <a:cubicBezTo>
                    <a:pt x="17400" y="15503"/>
                    <a:pt x="17740" y="14105"/>
                    <a:pt x="17336" y="12826"/>
                  </a:cubicBezTo>
                  <a:cubicBezTo>
                    <a:pt x="18526" y="12208"/>
                    <a:pt x="19276" y="10977"/>
                    <a:pt x="19276" y="9637"/>
                  </a:cubicBezTo>
                  <a:cubicBezTo>
                    <a:pt x="19276" y="8297"/>
                    <a:pt x="18526" y="7065"/>
                    <a:pt x="17336" y="6448"/>
                  </a:cubicBezTo>
                  <a:cubicBezTo>
                    <a:pt x="17740" y="5168"/>
                    <a:pt x="17400" y="3771"/>
                    <a:pt x="16451" y="2822"/>
                  </a:cubicBezTo>
                  <a:cubicBezTo>
                    <a:pt x="15768" y="2139"/>
                    <a:pt x="14851" y="1771"/>
                    <a:pt x="13914" y="1771"/>
                  </a:cubicBezTo>
                  <a:cubicBezTo>
                    <a:pt x="13550" y="1771"/>
                    <a:pt x="13183" y="1826"/>
                    <a:pt x="12826" y="1940"/>
                  </a:cubicBezTo>
                  <a:cubicBezTo>
                    <a:pt x="12208" y="748"/>
                    <a:pt x="10980" y="1"/>
                    <a:pt x="9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4"/>
            <p:cNvGrpSpPr/>
            <p:nvPr/>
          </p:nvGrpSpPr>
          <p:grpSpPr>
            <a:xfrm>
              <a:off x="3686730" y="1493013"/>
              <a:ext cx="339253" cy="308765"/>
              <a:chOff x="1492675" y="4420975"/>
              <a:chExt cx="481825" cy="438525"/>
            </a:xfrm>
          </p:grpSpPr>
          <p:sp>
            <p:nvSpPr>
              <p:cNvPr id="102" name="Google Shape;102;p14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rect b="b" l="l" r="r" t="t"/>
                <a:pathLst>
                  <a:path extrusionOk="0" h="1732" w="1733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rect b="b" l="l" r="r" t="t"/>
                <a:pathLst>
                  <a:path extrusionOk="0" h="1732" w="1732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rect b="b" l="l" r="r" t="t"/>
                <a:pathLst>
                  <a:path extrusionOk="0" h="14259" w="19273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22860" l="18590" r="17059" t="24111"/>
          <a:stretch/>
        </p:blipFill>
        <p:spPr>
          <a:xfrm>
            <a:off x="759650" y="1914212"/>
            <a:ext cx="2046025" cy="16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FY25 ELECTRIC SCHOOL BUS GRANT PROGRAM OVERVIEW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534900" y="1152475"/>
            <a:ext cx="829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Description: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Maryland public school students with electric school buses.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$17 million in one-time funding from the Moore-Miller Administration to advance the Climate Solutions Now Act.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competitive application process.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Details: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Deadline: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January 24, 2025, by 3:00 PM EST.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Eligible Applicants: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Local Educational Agencies (LEAs), fleets/private vendors operating on behalf of LEAs.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Eligible Vehicles: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electric school buses only; retrofits or buses funded by other state grants are ineligible.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b="23424" l="3737" r="3515" t="16374"/>
          <a:stretch/>
        </p:blipFill>
        <p:spPr>
          <a:xfrm>
            <a:off x="7073825" y="478950"/>
            <a:ext cx="1587525" cy="111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PROGRAM REQUIREMENTS &amp; INELIGIBLE PROJECTS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Requirements: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diesel buses (MY 2010 or older or oldest in fleet).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Vehicles domiciled in Maryland for a minimum of 3 years.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sharing with MEA for 3 years, including VINs, routes, charging usage, etc.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vendors/non-profits must be in good standing with the Maryland State Department of Assessments and Taxation (SDAT). Additionally, non-profits shall provide evidence of a contractual agreement with an LEA at the time of application.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Ineligible Projects: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Buses previously funded through MEA’s Clean Fuels Incentive Program (CFIP), Alternative Fuel Infrastructure Program (AFIP), or Medium-Duty and Heavy-Duty Zero-Emission Grant Program (MHD ZEV Grant Program).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Retroactive funding for already purchased vehicles.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125" y="136475"/>
            <a:ext cx="20193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EVALUATION CRITERIA OVERVIEW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311700" y="789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Goals: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fair, unbiased, and timely reviews.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underserved and overburdened communities.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Criteria: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Quality (10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Comprehensive and well-documented responses.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Cost &amp; Funding Request (15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Alignment with program goals and detailed budget narrative (if applicable).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Benefits &amp; Community Impact (30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Focus on GHG reductions and Title I school impact.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Planning &amp; Schedule (30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Detailed plans with milestones, stakeholder engagement, and risk mitigation.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Communication &amp; Partnerships (10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Demonstrated collaboration with utilities and community partners.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Equity (5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Priority for high Title I school districts.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597125" y="1852675"/>
            <a:ext cx="2462100" cy="357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Available Points: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500" y="516825"/>
            <a:ext cx="2710999" cy="18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311700" y="161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1900">
                <a:latin typeface="Calibri"/>
                <a:ea typeface="Calibri"/>
                <a:cs typeface="Calibri"/>
                <a:sym typeface="Calibri"/>
              </a:rPr>
              <a:t>KEY GRANT FEATURES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11700" y="601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 Formula Highlights: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85% of incremental costs covered for new electric buses.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award caps: $1.5M per Grantee ($2M for eligible applicants).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431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Scope: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5400" lvl="0" marL="19431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school buses, charging infrastructure, and potential for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costs (project start-up for EVSE/facility training, school district technician training, and/or lift-equipped/accessible buses).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5400" lvl="0" marL="194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Charging incentives can be stacked with other programs.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Requirements:</a:t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Semi-annual updates on mileage, energy use, and student impact.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Telematics data encouraged for efficiency.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17419" l="0" r="0" t="18514"/>
          <a:stretch/>
        </p:blipFill>
        <p:spPr>
          <a:xfrm>
            <a:off x="4525050" y="108613"/>
            <a:ext cx="4434626" cy="9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4" y="1880975"/>
            <a:ext cx="1888180" cy="12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8976" y="3301201"/>
            <a:ext cx="2318900" cy="15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137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800"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1203800" y="2571750"/>
            <a:ext cx="65733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Information:</a:t>
            </a:r>
            <a:b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questions or support, please email us at:</a:t>
            </a:r>
            <a:b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transportation.mea@maryland.gov or directly to the PM at natalie.buscemi@maryland.gov.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updated on program news and deadlines at the MEA website:</a:t>
            </a:r>
            <a:r>
              <a:rPr lang="en" sz="14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www.energy.maryland.gov</a:t>
            </a:r>
            <a:endParaRPr sz="14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5">
            <a:alphaModFix/>
          </a:blip>
          <a:srcRect b="21445" l="0" r="0" t="0"/>
          <a:stretch/>
        </p:blipFill>
        <p:spPr>
          <a:xfrm>
            <a:off x="3740150" y="113800"/>
            <a:ext cx="1747200" cy="14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463BC55611C469CEDABDE6104E5EF" ma:contentTypeVersion="1" ma:contentTypeDescription="Create a new document." ma:contentTypeScope="" ma:versionID="599a758b4d8c3a9727cb2e42395f62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4DD6C5-6FCF-4F97-A72F-90C3CDFFE71E}"/>
</file>

<file path=customXml/itemProps2.xml><?xml version="1.0" encoding="utf-8"?>
<ds:datastoreItem xmlns:ds="http://schemas.openxmlformats.org/officeDocument/2006/customXml" ds:itemID="{9B213315-AE48-4E5F-94FE-9671B32B423A}"/>
</file>

<file path=customXml/itemProps3.xml><?xml version="1.0" encoding="utf-8"?>
<ds:datastoreItem xmlns:ds="http://schemas.openxmlformats.org/officeDocument/2006/customXml" ds:itemID="{1BF3D761-5940-4C8F-A5AB-F3902A3A0C9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0x010100A96463BC55611C469CEDABDE6104E5EF</vt:lpwstr>
  </property>
</Properties>
</file>