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256" r:id="rId3"/>
    <p:sldId id="343" r:id="rId4"/>
    <p:sldId id="302" r:id="rId5"/>
    <p:sldId id="327" r:id="rId6"/>
    <p:sldId id="328" r:id="rId7"/>
    <p:sldId id="348" r:id="rId8"/>
    <p:sldId id="347" r:id="rId9"/>
    <p:sldId id="349" r:id="rId10"/>
    <p:sldId id="346" r:id="rId11"/>
    <p:sldId id="336" r:id="rId12"/>
    <p:sldId id="355" r:id="rId13"/>
    <p:sldId id="356" r:id="rId14"/>
    <p:sldId id="354" r:id="rId15"/>
    <p:sldId id="344" r:id="rId16"/>
    <p:sldId id="340" r:id="rId17"/>
    <p:sldId id="329" r:id="rId18"/>
    <p:sldId id="338" r:id="rId19"/>
  </p:sldIdLst>
  <p:sldSz cx="9144000" cy="6858000" type="screen4x3"/>
  <p:notesSz cx="7010400" cy="92964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66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1941" autoAdjust="0"/>
  </p:normalViewPr>
  <p:slideViewPr>
    <p:cSldViewPr snapToGrid="0"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584" y="114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12FFF-A2B7-4D58-B1CB-98CB1B3E5B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EC04A5D-320C-4A15-A140-BEB8D09FB620}">
      <dgm:prSet phldrT="[Text]" custT="1"/>
      <dgm:spPr/>
      <dgm:t>
        <a:bodyPr/>
        <a:lstStyle/>
        <a:p>
          <a:r>
            <a:rPr lang="en-US" sz="1400" dirty="0" smtClean="0"/>
            <a:t>Program Initiation (FOA)</a:t>
          </a:r>
          <a:endParaRPr lang="en-US" sz="1400" dirty="0"/>
        </a:p>
      </dgm:t>
    </dgm:pt>
    <dgm:pt modelId="{0FD9BF7E-54F4-4958-B716-B2DA223F25CC}" type="parTrans" cxnId="{678F7470-A742-49F8-893D-559AB34512DE}">
      <dgm:prSet/>
      <dgm:spPr/>
      <dgm:t>
        <a:bodyPr/>
        <a:lstStyle/>
        <a:p>
          <a:endParaRPr lang="en-US" sz="1400"/>
        </a:p>
      </dgm:t>
    </dgm:pt>
    <dgm:pt modelId="{7CA8E393-5E8C-4A1A-A3D6-5050DE8630EE}" type="sibTrans" cxnId="{678F7470-A742-49F8-893D-559AB34512DE}">
      <dgm:prSet/>
      <dgm:spPr/>
      <dgm:t>
        <a:bodyPr/>
        <a:lstStyle/>
        <a:p>
          <a:endParaRPr lang="en-US" sz="1400"/>
        </a:p>
      </dgm:t>
    </dgm:pt>
    <dgm:pt modelId="{93F1FD6B-BAF1-4FCC-B483-FF37ADC3FB27}">
      <dgm:prSet phldrT="[Text]" custT="1"/>
      <dgm:spPr/>
      <dgm:t>
        <a:bodyPr/>
        <a:lstStyle/>
        <a:p>
          <a:r>
            <a:rPr lang="en-US" sz="1400" dirty="0" smtClean="0"/>
            <a:t>Spending quickly and effectively (Costing)</a:t>
          </a:r>
          <a:endParaRPr lang="en-US" sz="1400" dirty="0"/>
        </a:p>
      </dgm:t>
    </dgm:pt>
    <dgm:pt modelId="{6E602275-C859-4288-A58B-1793A2E084E3}" type="parTrans" cxnId="{664FEBDA-AB8F-4A26-B010-46B015CA214C}">
      <dgm:prSet/>
      <dgm:spPr/>
      <dgm:t>
        <a:bodyPr/>
        <a:lstStyle/>
        <a:p>
          <a:endParaRPr lang="en-US" sz="1400"/>
        </a:p>
      </dgm:t>
    </dgm:pt>
    <dgm:pt modelId="{BB70110A-5A8A-45C4-8301-0D2C23D6B9B1}" type="sibTrans" cxnId="{664FEBDA-AB8F-4A26-B010-46B015CA214C}">
      <dgm:prSet/>
      <dgm:spPr/>
      <dgm:t>
        <a:bodyPr/>
        <a:lstStyle/>
        <a:p>
          <a:endParaRPr lang="en-US" sz="1400"/>
        </a:p>
      </dgm:t>
    </dgm:pt>
    <dgm:pt modelId="{BDD80FB5-92D0-48D6-B4AF-96B9D2FF1265}">
      <dgm:prSet phldrT="[Text]" custT="1"/>
      <dgm:spPr/>
      <dgm:t>
        <a:bodyPr/>
        <a:lstStyle/>
        <a:p>
          <a:r>
            <a:rPr lang="en-US" sz="1400" dirty="0" smtClean="0"/>
            <a:t>Results and impact</a:t>
          </a:r>
          <a:endParaRPr lang="en-US" sz="1400" dirty="0"/>
        </a:p>
      </dgm:t>
    </dgm:pt>
    <dgm:pt modelId="{9A45CF77-9903-4CCD-92AC-366349D1D882}" type="parTrans" cxnId="{50345C9A-E3B0-4886-9F68-28F95D4C18A4}">
      <dgm:prSet/>
      <dgm:spPr/>
      <dgm:t>
        <a:bodyPr/>
        <a:lstStyle/>
        <a:p>
          <a:endParaRPr lang="en-US" sz="1400"/>
        </a:p>
      </dgm:t>
    </dgm:pt>
    <dgm:pt modelId="{0F370D42-8D68-4A28-A23B-B7FDCD3B6478}" type="sibTrans" cxnId="{50345C9A-E3B0-4886-9F68-28F95D4C18A4}">
      <dgm:prSet/>
      <dgm:spPr/>
      <dgm:t>
        <a:bodyPr/>
        <a:lstStyle/>
        <a:p>
          <a:endParaRPr lang="en-US" sz="1400"/>
        </a:p>
      </dgm:t>
    </dgm:pt>
    <dgm:pt modelId="{AE5CD12C-CDFC-4B09-BD79-D090C768F936}">
      <dgm:prSet phldrT="[Text]" custT="1"/>
      <dgm:spPr/>
      <dgm:t>
        <a:bodyPr/>
        <a:lstStyle/>
        <a:p>
          <a:r>
            <a:rPr lang="en-US" sz="1400" dirty="0" smtClean="0"/>
            <a:t>Money out (Obligation)</a:t>
          </a:r>
          <a:endParaRPr lang="en-US" sz="1400" dirty="0"/>
        </a:p>
      </dgm:t>
    </dgm:pt>
    <dgm:pt modelId="{09369690-7C80-46D4-987D-750364A6722A}" type="parTrans" cxnId="{1B33744A-BC70-4816-95FD-E195C6BF3D94}">
      <dgm:prSet/>
      <dgm:spPr/>
      <dgm:t>
        <a:bodyPr/>
        <a:lstStyle/>
        <a:p>
          <a:endParaRPr lang="en-US" sz="1400"/>
        </a:p>
      </dgm:t>
    </dgm:pt>
    <dgm:pt modelId="{24984421-89C1-48E2-AA23-5B17239393A4}" type="sibTrans" cxnId="{1B33744A-BC70-4816-95FD-E195C6BF3D94}">
      <dgm:prSet/>
      <dgm:spPr/>
      <dgm:t>
        <a:bodyPr/>
        <a:lstStyle/>
        <a:p>
          <a:endParaRPr lang="en-US" sz="1400"/>
        </a:p>
      </dgm:t>
    </dgm:pt>
    <dgm:pt modelId="{026C3832-35E1-489F-8AED-03BB248B6EE6}" type="pres">
      <dgm:prSet presAssocID="{20812FFF-A2B7-4D58-B1CB-98CB1B3E5BE3}" presName="arrowDiagram" presStyleCnt="0">
        <dgm:presLayoutVars>
          <dgm:chMax val="5"/>
          <dgm:dir/>
          <dgm:resizeHandles val="exact"/>
        </dgm:presLayoutVars>
      </dgm:prSet>
      <dgm:spPr/>
    </dgm:pt>
    <dgm:pt modelId="{ED668D82-EDA7-4B76-A56D-E154B10B55D6}" type="pres">
      <dgm:prSet presAssocID="{20812FFF-A2B7-4D58-B1CB-98CB1B3E5BE3}" presName="arrow" presStyleLbl="bgShp" presStyleIdx="0" presStyleCnt="1" custScaleX="105967"/>
      <dgm:spPr/>
    </dgm:pt>
    <dgm:pt modelId="{6D3D5EE7-2310-4708-83C8-B3377AC8F141}" type="pres">
      <dgm:prSet presAssocID="{20812FFF-A2B7-4D58-B1CB-98CB1B3E5BE3}" presName="arrowDiagram4" presStyleCnt="0"/>
      <dgm:spPr/>
    </dgm:pt>
    <dgm:pt modelId="{6DDB16B9-54D5-49B2-A19E-EDE8BD985D01}" type="pres">
      <dgm:prSet presAssocID="{3EC04A5D-320C-4A15-A140-BEB8D09FB620}" presName="bullet4a" presStyleLbl="node1" presStyleIdx="0" presStyleCnt="4"/>
      <dgm:spPr/>
    </dgm:pt>
    <dgm:pt modelId="{12E95705-8FFB-4585-BCEB-4270EB277D8B}" type="pres">
      <dgm:prSet presAssocID="{3EC04A5D-320C-4A15-A140-BEB8D09FB620}" presName="textBox4a" presStyleLbl="revTx" presStyleIdx="0" presStyleCnt="4" custScaleX="97031" custScaleY="92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C7B71-BF88-43CF-8712-333811FD8EC2}" type="pres">
      <dgm:prSet presAssocID="{AE5CD12C-CDFC-4B09-BD79-D090C768F936}" presName="bullet4b" presStyleLbl="node1" presStyleIdx="1" presStyleCnt="4"/>
      <dgm:spPr/>
    </dgm:pt>
    <dgm:pt modelId="{5A0766D5-8F04-4DA8-8B89-14C3EBFDDC65}" type="pres">
      <dgm:prSet presAssocID="{AE5CD12C-CDFC-4B09-BD79-D090C768F93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CC2CB-3A34-49D5-B00B-1E37169042A3}" type="pres">
      <dgm:prSet presAssocID="{93F1FD6B-BAF1-4FCC-B483-FF37ADC3FB27}" presName="bullet4c" presStyleLbl="node1" presStyleIdx="2" presStyleCnt="4"/>
      <dgm:spPr/>
    </dgm:pt>
    <dgm:pt modelId="{07C43D6A-E1EC-4275-93FB-D43588A64CEE}" type="pres">
      <dgm:prSet presAssocID="{93F1FD6B-BAF1-4FCC-B483-FF37ADC3FB27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CA76C8-FDEC-4421-BE0B-E99E74599294}" type="pres">
      <dgm:prSet presAssocID="{BDD80FB5-92D0-48D6-B4AF-96B9D2FF1265}" presName="bullet4d" presStyleLbl="node1" presStyleIdx="3" presStyleCnt="4"/>
      <dgm:spPr>
        <a:solidFill>
          <a:schemeClr val="accent1"/>
        </a:solidFill>
      </dgm:spPr>
    </dgm:pt>
    <dgm:pt modelId="{E1BDE29E-066B-4C20-9835-F19770E3301A}" type="pres">
      <dgm:prSet presAssocID="{BDD80FB5-92D0-48D6-B4AF-96B9D2FF1265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3744A-BC70-4816-95FD-E195C6BF3D94}" srcId="{20812FFF-A2B7-4D58-B1CB-98CB1B3E5BE3}" destId="{AE5CD12C-CDFC-4B09-BD79-D090C768F936}" srcOrd="1" destOrd="0" parTransId="{09369690-7C80-46D4-987D-750364A6722A}" sibTransId="{24984421-89C1-48E2-AA23-5B17239393A4}"/>
    <dgm:cxn modelId="{49A13258-AB9C-4F5B-B3A9-8B78A6C48318}" type="presOf" srcId="{20812FFF-A2B7-4D58-B1CB-98CB1B3E5BE3}" destId="{026C3832-35E1-489F-8AED-03BB248B6EE6}" srcOrd="0" destOrd="0" presId="urn:microsoft.com/office/officeart/2005/8/layout/arrow2"/>
    <dgm:cxn modelId="{AF763249-E0C8-45B6-B311-D20A858751A2}" type="presOf" srcId="{AE5CD12C-CDFC-4B09-BD79-D090C768F936}" destId="{5A0766D5-8F04-4DA8-8B89-14C3EBFDDC65}" srcOrd="0" destOrd="0" presId="urn:microsoft.com/office/officeart/2005/8/layout/arrow2"/>
    <dgm:cxn modelId="{4CD1495B-5289-4AC1-982E-465CFA2C2995}" type="presOf" srcId="{93F1FD6B-BAF1-4FCC-B483-FF37ADC3FB27}" destId="{07C43D6A-E1EC-4275-93FB-D43588A64CEE}" srcOrd="0" destOrd="0" presId="urn:microsoft.com/office/officeart/2005/8/layout/arrow2"/>
    <dgm:cxn modelId="{4271C4DB-A57F-440B-A5DD-486C876E2907}" type="presOf" srcId="{BDD80FB5-92D0-48D6-B4AF-96B9D2FF1265}" destId="{E1BDE29E-066B-4C20-9835-F19770E3301A}" srcOrd="0" destOrd="0" presId="urn:microsoft.com/office/officeart/2005/8/layout/arrow2"/>
    <dgm:cxn modelId="{664FEBDA-AB8F-4A26-B010-46B015CA214C}" srcId="{20812FFF-A2B7-4D58-B1CB-98CB1B3E5BE3}" destId="{93F1FD6B-BAF1-4FCC-B483-FF37ADC3FB27}" srcOrd="2" destOrd="0" parTransId="{6E602275-C859-4288-A58B-1793A2E084E3}" sibTransId="{BB70110A-5A8A-45C4-8301-0D2C23D6B9B1}"/>
    <dgm:cxn modelId="{678F7470-A742-49F8-893D-559AB34512DE}" srcId="{20812FFF-A2B7-4D58-B1CB-98CB1B3E5BE3}" destId="{3EC04A5D-320C-4A15-A140-BEB8D09FB620}" srcOrd="0" destOrd="0" parTransId="{0FD9BF7E-54F4-4958-B716-B2DA223F25CC}" sibTransId="{7CA8E393-5E8C-4A1A-A3D6-5050DE8630EE}"/>
    <dgm:cxn modelId="{50345C9A-E3B0-4886-9F68-28F95D4C18A4}" srcId="{20812FFF-A2B7-4D58-B1CB-98CB1B3E5BE3}" destId="{BDD80FB5-92D0-48D6-B4AF-96B9D2FF1265}" srcOrd="3" destOrd="0" parTransId="{9A45CF77-9903-4CCD-92AC-366349D1D882}" sibTransId="{0F370D42-8D68-4A28-A23B-B7FDCD3B6478}"/>
    <dgm:cxn modelId="{438EE8DA-9D54-4095-9301-EAF267B4CBC3}" type="presOf" srcId="{3EC04A5D-320C-4A15-A140-BEB8D09FB620}" destId="{12E95705-8FFB-4585-BCEB-4270EB277D8B}" srcOrd="0" destOrd="0" presId="urn:microsoft.com/office/officeart/2005/8/layout/arrow2"/>
    <dgm:cxn modelId="{B5D847EC-8CEB-4336-BD51-AD54F7590E3F}" type="presParOf" srcId="{026C3832-35E1-489F-8AED-03BB248B6EE6}" destId="{ED668D82-EDA7-4B76-A56D-E154B10B55D6}" srcOrd="0" destOrd="0" presId="urn:microsoft.com/office/officeart/2005/8/layout/arrow2"/>
    <dgm:cxn modelId="{8C42CEC4-A174-4CBB-8112-9CB0570DC1BA}" type="presParOf" srcId="{026C3832-35E1-489F-8AED-03BB248B6EE6}" destId="{6D3D5EE7-2310-4708-83C8-B3377AC8F141}" srcOrd="1" destOrd="0" presId="urn:microsoft.com/office/officeart/2005/8/layout/arrow2"/>
    <dgm:cxn modelId="{1FA2AC33-D667-4A2B-99D3-EAA043E21832}" type="presParOf" srcId="{6D3D5EE7-2310-4708-83C8-B3377AC8F141}" destId="{6DDB16B9-54D5-49B2-A19E-EDE8BD985D01}" srcOrd="0" destOrd="0" presId="urn:microsoft.com/office/officeart/2005/8/layout/arrow2"/>
    <dgm:cxn modelId="{7F2A27E1-7B35-4D0A-8517-DB6A9819BC48}" type="presParOf" srcId="{6D3D5EE7-2310-4708-83C8-B3377AC8F141}" destId="{12E95705-8FFB-4585-BCEB-4270EB277D8B}" srcOrd="1" destOrd="0" presId="urn:microsoft.com/office/officeart/2005/8/layout/arrow2"/>
    <dgm:cxn modelId="{8075FE93-EE25-45C0-AED0-3CD93D554ECA}" type="presParOf" srcId="{6D3D5EE7-2310-4708-83C8-B3377AC8F141}" destId="{CACC7B71-BF88-43CF-8712-333811FD8EC2}" srcOrd="2" destOrd="0" presId="urn:microsoft.com/office/officeart/2005/8/layout/arrow2"/>
    <dgm:cxn modelId="{7A8B75D0-6782-434E-9571-B94C3EB201D5}" type="presParOf" srcId="{6D3D5EE7-2310-4708-83C8-B3377AC8F141}" destId="{5A0766D5-8F04-4DA8-8B89-14C3EBFDDC65}" srcOrd="3" destOrd="0" presId="urn:microsoft.com/office/officeart/2005/8/layout/arrow2"/>
    <dgm:cxn modelId="{682D6F94-7605-415F-B609-25B88BF48F72}" type="presParOf" srcId="{6D3D5EE7-2310-4708-83C8-B3377AC8F141}" destId="{443CC2CB-3A34-49D5-B00B-1E37169042A3}" srcOrd="4" destOrd="0" presId="urn:microsoft.com/office/officeart/2005/8/layout/arrow2"/>
    <dgm:cxn modelId="{AFD09681-08B7-4D97-8FBB-DFE86F2038C2}" type="presParOf" srcId="{6D3D5EE7-2310-4708-83C8-B3377AC8F141}" destId="{07C43D6A-E1EC-4275-93FB-D43588A64CEE}" srcOrd="5" destOrd="0" presId="urn:microsoft.com/office/officeart/2005/8/layout/arrow2"/>
    <dgm:cxn modelId="{72528C5A-1F78-41A4-AB7A-D0F55F06061D}" type="presParOf" srcId="{6D3D5EE7-2310-4708-83C8-B3377AC8F141}" destId="{9ACA76C8-FDEC-4421-BE0B-E99E74599294}" srcOrd="6" destOrd="0" presId="urn:microsoft.com/office/officeart/2005/8/layout/arrow2"/>
    <dgm:cxn modelId="{BBC89DFA-95A5-4768-82BD-8C120431ED9C}" type="presParOf" srcId="{6D3D5EE7-2310-4708-83C8-B3377AC8F141}" destId="{E1BDE29E-066B-4C20-9835-F19770E3301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B31D3-1715-4E17-AA28-6A58254A53C7}" type="doc">
      <dgm:prSet loTypeId="urn:microsoft.com/office/officeart/2005/8/layout/venn1" loCatId="relationship" qsTypeId="urn:microsoft.com/office/officeart/2005/8/quickstyle/simple1" qsCatId="simple" csTypeId="urn:microsoft.com/office/officeart/2005/8/colors/accent5_3" csCatId="accent5" phldr="1"/>
      <dgm:spPr/>
    </dgm:pt>
    <dgm:pt modelId="{67BC5751-F62F-431D-9C1B-1E1EA3F630F2}">
      <dgm:prSet phldrT="[Text]" custT="1"/>
      <dgm:spPr/>
      <dgm:t>
        <a:bodyPr/>
        <a:lstStyle/>
        <a:p>
          <a:r>
            <a:rPr lang="en-US" sz="1400" dirty="0" smtClean="0"/>
            <a:t>Celebrate Impact</a:t>
          </a:r>
          <a:endParaRPr lang="en-US" sz="1400" dirty="0"/>
        </a:p>
      </dgm:t>
    </dgm:pt>
    <dgm:pt modelId="{E3C06DA6-F9D6-47EC-908F-1216F1862BBF}" type="parTrans" cxnId="{13CD2423-2D46-47D9-9DC7-65BE59E4B5CE}">
      <dgm:prSet/>
      <dgm:spPr/>
      <dgm:t>
        <a:bodyPr/>
        <a:lstStyle/>
        <a:p>
          <a:endParaRPr lang="en-US" sz="1400"/>
        </a:p>
      </dgm:t>
    </dgm:pt>
    <dgm:pt modelId="{09228303-64DE-46F2-AC7E-C75F8899EC52}" type="sibTrans" cxnId="{13CD2423-2D46-47D9-9DC7-65BE59E4B5CE}">
      <dgm:prSet/>
      <dgm:spPr/>
      <dgm:t>
        <a:bodyPr/>
        <a:lstStyle/>
        <a:p>
          <a:endParaRPr lang="en-US" sz="1400"/>
        </a:p>
      </dgm:t>
    </dgm:pt>
    <dgm:pt modelId="{9A4248B9-7F7B-4F6D-8E6B-151E4DC1C664}">
      <dgm:prSet phldrT="[Text]" custT="1"/>
      <dgm:spPr/>
      <dgm:t>
        <a:bodyPr/>
        <a:lstStyle/>
        <a:p>
          <a:r>
            <a:rPr lang="en-US" sz="1400" dirty="0" smtClean="0"/>
            <a:t> Effective Management</a:t>
          </a:r>
          <a:endParaRPr lang="en-US" sz="1400" dirty="0"/>
        </a:p>
      </dgm:t>
    </dgm:pt>
    <dgm:pt modelId="{298E65FB-7889-44E0-9686-872B6BD898C3}" type="parTrans" cxnId="{09C65779-ECD8-46CA-9713-102D2BE6080C}">
      <dgm:prSet/>
      <dgm:spPr/>
      <dgm:t>
        <a:bodyPr/>
        <a:lstStyle/>
        <a:p>
          <a:endParaRPr lang="en-US" sz="1400"/>
        </a:p>
      </dgm:t>
    </dgm:pt>
    <dgm:pt modelId="{CB5A8A2D-F2B2-44B0-9893-FAB0F5284ECD}" type="sibTrans" cxnId="{09C65779-ECD8-46CA-9713-102D2BE6080C}">
      <dgm:prSet/>
      <dgm:spPr/>
      <dgm:t>
        <a:bodyPr/>
        <a:lstStyle/>
        <a:p>
          <a:endParaRPr lang="en-US" sz="1400"/>
        </a:p>
      </dgm:t>
    </dgm:pt>
    <dgm:pt modelId="{AF529F12-5F5E-4A02-9D40-ACD7AC3D15F5}">
      <dgm:prSet phldrT="[Text]" custT="1"/>
      <dgm:spPr/>
      <dgm:t>
        <a:bodyPr/>
        <a:lstStyle/>
        <a:p>
          <a:r>
            <a:rPr lang="en-US" sz="1400" dirty="0" smtClean="0"/>
            <a:t>Support Grantee Spending</a:t>
          </a:r>
          <a:endParaRPr lang="en-US" sz="1400" dirty="0"/>
        </a:p>
      </dgm:t>
    </dgm:pt>
    <dgm:pt modelId="{59817F46-9A6D-4EC6-86F2-52ED83DFF2B5}" type="parTrans" cxnId="{D84D8A83-8135-4859-BC1C-918C4596AD6A}">
      <dgm:prSet/>
      <dgm:spPr/>
      <dgm:t>
        <a:bodyPr/>
        <a:lstStyle/>
        <a:p>
          <a:endParaRPr lang="en-US" sz="1400"/>
        </a:p>
      </dgm:t>
    </dgm:pt>
    <dgm:pt modelId="{30B2F1A8-91AE-4845-B814-CB90871F010B}" type="sibTrans" cxnId="{D84D8A83-8135-4859-BC1C-918C4596AD6A}">
      <dgm:prSet/>
      <dgm:spPr/>
      <dgm:t>
        <a:bodyPr/>
        <a:lstStyle/>
        <a:p>
          <a:endParaRPr lang="en-US" sz="1400"/>
        </a:p>
      </dgm:t>
    </dgm:pt>
    <dgm:pt modelId="{613A95CB-77F3-44C2-850A-A5AA426AA94B}" type="pres">
      <dgm:prSet presAssocID="{78FB31D3-1715-4E17-AA28-6A58254A53C7}" presName="compositeShape" presStyleCnt="0">
        <dgm:presLayoutVars>
          <dgm:chMax val="7"/>
          <dgm:dir/>
          <dgm:resizeHandles val="exact"/>
        </dgm:presLayoutVars>
      </dgm:prSet>
      <dgm:spPr/>
    </dgm:pt>
    <dgm:pt modelId="{7FC65A0B-0CD5-4A0B-BB2F-2B16AB30BAA9}" type="pres">
      <dgm:prSet presAssocID="{67BC5751-F62F-431D-9C1B-1E1EA3F630F2}" presName="circ1" presStyleLbl="vennNode1" presStyleIdx="0" presStyleCnt="3" custLinFactNeighborX="-12845"/>
      <dgm:spPr/>
      <dgm:t>
        <a:bodyPr/>
        <a:lstStyle/>
        <a:p>
          <a:endParaRPr lang="en-US"/>
        </a:p>
      </dgm:t>
    </dgm:pt>
    <dgm:pt modelId="{3E175E73-2BB8-413C-99F6-31ACBC063017}" type="pres">
      <dgm:prSet presAssocID="{67BC5751-F62F-431D-9C1B-1E1EA3F630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A0761-E227-494D-9A19-5419012DDA5E}" type="pres">
      <dgm:prSet presAssocID="{9A4248B9-7F7B-4F6D-8E6B-151E4DC1C664}" presName="circ2" presStyleLbl="vennNode1" presStyleIdx="1" presStyleCnt="3" custScaleX="97737" custLinFactNeighborX="-12845"/>
      <dgm:spPr/>
      <dgm:t>
        <a:bodyPr/>
        <a:lstStyle/>
        <a:p>
          <a:endParaRPr lang="en-US"/>
        </a:p>
      </dgm:t>
    </dgm:pt>
    <dgm:pt modelId="{07D94018-91D1-4FB1-A211-40C889D7EC40}" type="pres">
      <dgm:prSet presAssocID="{9A4248B9-7F7B-4F6D-8E6B-151E4DC1C66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CD8F6-30A0-4708-91AF-FB829F368E5E}" type="pres">
      <dgm:prSet presAssocID="{AF529F12-5F5E-4A02-9D40-ACD7AC3D15F5}" presName="circ3" presStyleLbl="vennNode1" presStyleIdx="2" presStyleCnt="3" custLinFactNeighborX="-12845"/>
      <dgm:spPr/>
      <dgm:t>
        <a:bodyPr/>
        <a:lstStyle/>
        <a:p>
          <a:endParaRPr lang="en-US"/>
        </a:p>
      </dgm:t>
    </dgm:pt>
    <dgm:pt modelId="{9B3DD2E0-8339-4708-8C8E-14D00F0B15E8}" type="pres">
      <dgm:prSet presAssocID="{AF529F12-5F5E-4A02-9D40-ACD7AC3D15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C80E2-095A-444C-AE6C-3EB70ACDB738}" type="presOf" srcId="{AF529F12-5F5E-4A02-9D40-ACD7AC3D15F5}" destId="{83ACD8F6-30A0-4708-91AF-FB829F368E5E}" srcOrd="0" destOrd="0" presId="urn:microsoft.com/office/officeart/2005/8/layout/venn1"/>
    <dgm:cxn modelId="{80EC16E0-9838-45B0-807C-2ED90FA79D96}" type="presOf" srcId="{67BC5751-F62F-431D-9C1B-1E1EA3F630F2}" destId="{3E175E73-2BB8-413C-99F6-31ACBC063017}" srcOrd="1" destOrd="0" presId="urn:microsoft.com/office/officeart/2005/8/layout/venn1"/>
    <dgm:cxn modelId="{1140D67D-5066-4B3E-84D9-F5D25F9CF2AE}" type="presOf" srcId="{78FB31D3-1715-4E17-AA28-6A58254A53C7}" destId="{613A95CB-77F3-44C2-850A-A5AA426AA94B}" srcOrd="0" destOrd="0" presId="urn:microsoft.com/office/officeart/2005/8/layout/venn1"/>
    <dgm:cxn modelId="{D84D8A83-8135-4859-BC1C-918C4596AD6A}" srcId="{78FB31D3-1715-4E17-AA28-6A58254A53C7}" destId="{AF529F12-5F5E-4A02-9D40-ACD7AC3D15F5}" srcOrd="2" destOrd="0" parTransId="{59817F46-9A6D-4EC6-86F2-52ED83DFF2B5}" sibTransId="{30B2F1A8-91AE-4845-B814-CB90871F010B}"/>
    <dgm:cxn modelId="{661ACF68-E0C7-4323-BE40-4ED5B491F8F8}" type="presOf" srcId="{9A4248B9-7F7B-4F6D-8E6B-151E4DC1C664}" destId="{07D94018-91D1-4FB1-A211-40C889D7EC40}" srcOrd="1" destOrd="0" presId="urn:microsoft.com/office/officeart/2005/8/layout/venn1"/>
    <dgm:cxn modelId="{1DA51C49-58A4-4661-88B6-BD98D0536964}" type="presOf" srcId="{9A4248B9-7F7B-4F6D-8E6B-151E4DC1C664}" destId="{57CA0761-E227-494D-9A19-5419012DDA5E}" srcOrd="0" destOrd="0" presId="urn:microsoft.com/office/officeart/2005/8/layout/venn1"/>
    <dgm:cxn modelId="{CAB86E73-B45A-4A19-815E-0ABC248F459A}" type="presOf" srcId="{67BC5751-F62F-431D-9C1B-1E1EA3F630F2}" destId="{7FC65A0B-0CD5-4A0B-BB2F-2B16AB30BAA9}" srcOrd="0" destOrd="0" presId="urn:microsoft.com/office/officeart/2005/8/layout/venn1"/>
    <dgm:cxn modelId="{09C65779-ECD8-46CA-9713-102D2BE6080C}" srcId="{78FB31D3-1715-4E17-AA28-6A58254A53C7}" destId="{9A4248B9-7F7B-4F6D-8E6B-151E4DC1C664}" srcOrd="1" destOrd="0" parTransId="{298E65FB-7889-44E0-9686-872B6BD898C3}" sibTransId="{CB5A8A2D-F2B2-44B0-9893-FAB0F5284ECD}"/>
    <dgm:cxn modelId="{13CD2423-2D46-47D9-9DC7-65BE59E4B5CE}" srcId="{78FB31D3-1715-4E17-AA28-6A58254A53C7}" destId="{67BC5751-F62F-431D-9C1B-1E1EA3F630F2}" srcOrd="0" destOrd="0" parTransId="{E3C06DA6-F9D6-47EC-908F-1216F1862BBF}" sibTransId="{09228303-64DE-46F2-AC7E-C75F8899EC52}"/>
    <dgm:cxn modelId="{163072DA-421D-4783-AFD8-5C60762CB4D9}" type="presOf" srcId="{AF529F12-5F5E-4A02-9D40-ACD7AC3D15F5}" destId="{9B3DD2E0-8339-4708-8C8E-14D00F0B15E8}" srcOrd="1" destOrd="0" presId="urn:microsoft.com/office/officeart/2005/8/layout/venn1"/>
    <dgm:cxn modelId="{A07E0632-2C1E-4769-802C-637A98BCF092}" type="presParOf" srcId="{613A95CB-77F3-44C2-850A-A5AA426AA94B}" destId="{7FC65A0B-0CD5-4A0B-BB2F-2B16AB30BAA9}" srcOrd="0" destOrd="0" presId="urn:microsoft.com/office/officeart/2005/8/layout/venn1"/>
    <dgm:cxn modelId="{10DB0180-A719-43F3-92B6-A189831EA75A}" type="presParOf" srcId="{613A95CB-77F3-44C2-850A-A5AA426AA94B}" destId="{3E175E73-2BB8-413C-99F6-31ACBC063017}" srcOrd="1" destOrd="0" presId="urn:microsoft.com/office/officeart/2005/8/layout/venn1"/>
    <dgm:cxn modelId="{A0B57FFB-CFAF-4992-95D9-96A74FCD5317}" type="presParOf" srcId="{613A95CB-77F3-44C2-850A-A5AA426AA94B}" destId="{57CA0761-E227-494D-9A19-5419012DDA5E}" srcOrd="2" destOrd="0" presId="urn:microsoft.com/office/officeart/2005/8/layout/venn1"/>
    <dgm:cxn modelId="{DDAEB6F6-4828-41C4-8E09-3BBE48BF7EFD}" type="presParOf" srcId="{613A95CB-77F3-44C2-850A-A5AA426AA94B}" destId="{07D94018-91D1-4FB1-A211-40C889D7EC40}" srcOrd="3" destOrd="0" presId="urn:microsoft.com/office/officeart/2005/8/layout/venn1"/>
    <dgm:cxn modelId="{9659BE0E-FE5F-40F1-B408-AB326FF59284}" type="presParOf" srcId="{613A95CB-77F3-44C2-850A-A5AA426AA94B}" destId="{83ACD8F6-30A0-4708-91AF-FB829F368E5E}" srcOrd="4" destOrd="0" presId="urn:microsoft.com/office/officeart/2005/8/layout/venn1"/>
    <dgm:cxn modelId="{34A26F34-2A28-4134-9170-A482091CF422}" type="presParOf" srcId="{613A95CB-77F3-44C2-850A-A5AA426AA94B}" destId="{9B3DD2E0-8339-4708-8C8E-14D00F0B15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668D82-EDA7-4B76-A56D-E154B10B55D6}">
      <dsp:nvSpPr>
        <dsp:cNvPr id="0" name=""/>
        <dsp:cNvSpPr/>
      </dsp:nvSpPr>
      <dsp:spPr>
        <a:xfrm>
          <a:off x="89598" y="0"/>
          <a:ext cx="8478419" cy="5000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B16B9-54D5-49B2-A19E-EDE8BD985D01}">
      <dsp:nvSpPr>
        <dsp:cNvPr id="0" name=""/>
        <dsp:cNvSpPr/>
      </dsp:nvSpPr>
      <dsp:spPr>
        <a:xfrm>
          <a:off x="1116407" y="3718464"/>
          <a:ext cx="184023" cy="184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95705-8FFB-4585-BCEB-4270EB277D8B}">
      <dsp:nvSpPr>
        <dsp:cNvPr id="0" name=""/>
        <dsp:cNvSpPr/>
      </dsp:nvSpPr>
      <dsp:spPr>
        <a:xfrm>
          <a:off x="1228728" y="3857623"/>
          <a:ext cx="1327550" cy="109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1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 Initiation (FOA)</a:t>
          </a:r>
          <a:endParaRPr lang="en-US" sz="1400" kern="1200" dirty="0"/>
        </a:p>
      </dsp:txBody>
      <dsp:txXfrm>
        <a:off x="1228728" y="3857623"/>
        <a:ext cx="1327550" cy="1095853"/>
      </dsp:txXfrm>
    </dsp:sp>
    <dsp:sp modelId="{CACC7B71-BF88-43CF-8712-333811FD8EC2}">
      <dsp:nvSpPr>
        <dsp:cNvPr id="0" name=""/>
        <dsp:cNvSpPr/>
      </dsp:nvSpPr>
      <dsp:spPr>
        <a:xfrm>
          <a:off x="2416569" y="2555319"/>
          <a:ext cx="320040" cy="320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766D5-8F04-4DA8-8B89-14C3EBFDDC65}">
      <dsp:nvSpPr>
        <dsp:cNvPr id="0" name=""/>
        <dsp:cNvSpPr/>
      </dsp:nvSpPr>
      <dsp:spPr>
        <a:xfrm>
          <a:off x="2576589" y="2715339"/>
          <a:ext cx="1680210" cy="228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8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Money out (Obligation)</a:t>
          </a:r>
          <a:endParaRPr lang="en-US" sz="1400" kern="1200" dirty="0"/>
        </a:p>
      </dsp:txBody>
      <dsp:txXfrm>
        <a:off x="2576589" y="2715339"/>
        <a:ext cx="1680210" cy="2285285"/>
      </dsp:txXfrm>
    </dsp:sp>
    <dsp:sp modelId="{443CC2CB-3A34-49D5-B00B-1E37169042A3}">
      <dsp:nvSpPr>
        <dsp:cNvPr id="0" name=""/>
        <dsp:cNvSpPr/>
      </dsp:nvSpPr>
      <dsp:spPr>
        <a:xfrm>
          <a:off x="4076777" y="1698212"/>
          <a:ext cx="424053" cy="424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43D6A-E1EC-4275-93FB-D43588A64CEE}">
      <dsp:nvSpPr>
        <dsp:cNvPr id="0" name=""/>
        <dsp:cNvSpPr/>
      </dsp:nvSpPr>
      <dsp:spPr>
        <a:xfrm>
          <a:off x="4288803" y="1910238"/>
          <a:ext cx="1680210" cy="3090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69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Spending quickly and effectively (Costing)</a:t>
          </a:r>
          <a:endParaRPr lang="en-US" sz="1400" kern="1200" dirty="0"/>
        </a:p>
      </dsp:txBody>
      <dsp:txXfrm>
        <a:off x="4288803" y="1910238"/>
        <a:ext cx="1680210" cy="3090386"/>
      </dsp:txXfrm>
    </dsp:sp>
    <dsp:sp modelId="{9ACA76C8-FDEC-4421-BE0B-E99E74599294}">
      <dsp:nvSpPr>
        <dsp:cNvPr id="0" name=""/>
        <dsp:cNvSpPr/>
      </dsp:nvSpPr>
      <dsp:spPr>
        <a:xfrm>
          <a:off x="5885003" y="1131141"/>
          <a:ext cx="568071" cy="56807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DE29E-066B-4C20-9835-F19770E3301A}">
      <dsp:nvSpPr>
        <dsp:cNvPr id="0" name=""/>
        <dsp:cNvSpPr/>
      </dsp:nvSpPr>
      <dsp:spPr>
        <a:xfrm>
          <a:off x="6169038" y="1415176"/>
          <a:ext cx="1680210" cy="35854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00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Results and impact</a:t>
          </a:r>
          <a:endParaRPr lang="en-US" sz="1400" kern="1200" dirty="0"/>
        </a:p>
      </dsp:txBody>
      <dsp:txXfrm>
        <a:off x="6169038" y="1415176"/>
        <a:ext cx="1680210" cy="3585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C65A0B-0CD5-4A0B-BB2F-2B16AB30BAA9}">
      <dsp:nvSpPr>
        <dsp:cNvPr id="0" name=""/>
        <dsp:cNvSpPr/>
      </dsp:nvSpPr>
      <dsp:spPr>
        <a:xfrm>
          <a:off x="1566626" y="60662"/>
          <a:ext cx="1255088" cy="1255088"/>
        </a:xfrm>
        <a:prstGeom prst="ellipse">
          <a:avLst/>
        </a:prstGeom>
        <a:solidFill>
          <a:schemeClr val="accent5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Celebrate Impact</a:t>
          </a:r>
          <a:endParaRPr lang="en-US" sz="1400" kern="1200" dirty="0"/>
        </a:p>
      </dsp:txBody>
      <dsp:txXfrm>
        <a:off x="1733971" y="280303"/>
        <a:ext cx="920398" cy="564789"/>
      </dsp:txXfrm>
    </dsp:sp>
    <dsp:sp modelId="{57CA0761-E227-494D-9A19-5419012DDA5E}">
      <dsp:nvSpPr>
        <dsp:cNvPr id="0" name=""/>
        <dsp:cNvSpPr/>
      </dsp:nvSpPr>
      <dsp:spPr>
        <a:xfrm>
          <a:off x="2033705" y="845092"/>
          <a:ext cx="1226685" cy="1255088"/>
        </a:xfrm>
        <a:prstGeom prst="ellipse">
          <a:avLst/>
        </a:prstGeom>
        <a:solidFill>
          <a:schemeClr val="accent5">
            <a:shade val="80000"/>
            <a:alpha val="50000"/>
            <a:hueOff val="-420587"/>
            <a:satOff val="-40962"/>
            <a:lumOff val="20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Effective Management</a:t>
          </a:r>
          <a:endParaRPr lang="en-US" sz="1400" kern="1200" dirty="0"/>
        </a:p>
      </dsp:txBody>
      <dsp:txXfrm>
        <a:off x="2408867" y="1169324"/>
        <a:ext cx="736011" cy="690298"/>
      </dsp:txXfrm>
    </dsp:sp>
    <dsp:sp modelId="{83ACD8F6-30A0-4708-91AF-FB829F368E5E}">
      <dsp:nvSpPr>
        <dsp:cNvPr id="0" name=""/>
        <dsp:cNvSpPr/>
      </dsp:nvSpPr>
      <dsp:spPr>
        <a:xfrm>
          <a:off x="1113749" y="845092"/>
          <a:ext cx="1255088" cy="1255088"/>
        </a:xfrm>
        <a:prstGeom prst="ellipse">
          <a:avLst/>
        </a:prstGeom>
        <a:solidFill>
          <a:schemeClr val="accent5">
            <a:shade val="80000"/>
            <a:alpha val="50000"/>
            <a:hueOff val="-841174"/>
            <a:satOff val="-81924"/>
            <a:lumOff val="41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Support Grantee Spending</a:t>
          </a:r>
          <a:endParaRPr lang="en-US" sz="1400" kern="1200" dirty="0"/>
        </a:p>
      </dsp:txBody>
      <dsp:txXfrm>
        <a:off x="1231936" y="1169324"/>
        <a:ext cx="753053" cy="690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B452592F-CEA7-41CC-97C8-1833F7A8BC01}" type="datetime1">
              <a:rPr lang="en-US"/>
              <a:pPr>
                <a:defRPr/>
              </a:pPr>
              <a:t>10/8/2010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ED535A5E-663D-4D96-8205-8D3361E637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B589D956-079D-4F25-A2FF-C54CFD72D17F}" type="datetime1">
              <a:rPr lang="en-US"/>
              <a:pPr>
                <a:defRPr/>
              </a:pPr>
              <a:t>10/8/2010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287" tIns="46644" rIns="93287" bIns="4664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0088" y="4414838"/>
            <a:ext cx="56102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5" tIns="46588" rIns="93175" bIns="465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fld id="{CA2CA412-752E-4F2D-B115-8F4C395DE4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27E57-773E-4456-99B0-AC41428D744F}" type="slidenum">
              <a:rPr lang="en-US" smtClean="0">
                <a:latin typeface="Calibri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9"/>
          <p:cNvSpPr/>
          <p:nvPr userDrawn="1"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10"/>
          <p:cNvSpPr/>
          <p:nvPr userDrawn="1"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1"/>
          <p:cNvSpPr/>
          <p:nvPr userDrawn="1"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2" name="Group 21"/>
          <p:cNvGrpSpPr>
            <a:grpSpLocks/>
          </p:cNvGrpSpPr>
          <p:nvPr userDrawn="1"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3" name="Rectangle 13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4" name="Rectangle 14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5" name="Rectangle 15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16" name="Picture 32" descr="doe_logo_p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9"/>
          <p:cNvSpPr/>
          <p:nvPr userDrawn="1"/>
        </p:nvSpPr>
        <p:spPr>
          <a:xfrm>
            <a:off x="4462463" y="4883150"/>
            <a:ext cx="4572000" cy="1857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600" dirty="0">
                <a:solidFill>
                  <a:schemeClr val="bg1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Public Service of Colorado Ponnequin Wind Farm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35088" y="989013"/>
            <a:ext cx="6418262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0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02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30175" y="6616700"/>
            <a:ext cx="72866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  <a:defRPr/>
            </a:pPr>
            <a:fld id="{EC0BAC36-3C15-4E8B-A52A-90907809673A}" type="slidenum">
              <a:rPr lang="en-US" sz="100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pPr marL="342900" indent="-342900">
                <a:lnSpc>
                  <a:spcPct val="90000"/>
                </a:lnSpc>
                <a:spcBef>
                  <a:spcPct val="20000"/>
                </a:spcBef>
                <a:buFont typeface="Arial" pitchFamily="-106" charset="0"/>
                <a:buNone/>
                <a:defRPr/>
              </a:pPr>
              <a:t>‹#›</a:t>
            </a:fld>
            <a:r>
              <a:rPr lang="en-US" sz="1000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 OWIP </a:t>
            </a:r>
            <a:r>
              <a:rPr lang="en-US" sz="1000" dirty="0" smtClean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– EECBG				           FOR INTERNAL DOE USE ONLY</a:t>
            </a:r>
            <a:endParaRPr lang="en-US" sz="1000" dirty="0">
              <a:solidFill>
                <a:schemeClr val="bg1"/>
              </a:solidFill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 userDrawn="1"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>
          <a:xfrm>
            <a:off x="5476875" y="6616700"/>
            <a:ext cx="3667125" cy="241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Font typeface="Arial" pitchFamily="-106" charset="0"/>
              <a:buNone/>
              <a:defRPr/>
            </a:pPr>
            <a:r>
              <a:rPr lang="en-US" sz="1000" dirty="0">
                <a:solidFill>
                  <a:schemeClr val="bg1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EB46D-B4AC-4A60-8642-B3F62EC102BD}" type="datetimeFigureOut">
              <a:rPr lang="en-US" smtClean="0"/>
              <a:pPr/>
              <a:t>10/8/2010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84935-9563-416D-AD82-E05840EC58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97-2003_Worksheet1.xls"/><Relationship Id="rId3" Type="http://schemas.openxmlformats.org/officeDocument/2006/relationships/tags" Target="../tags/tag4.xml"/><Relationship Id="rId7" Type="http://schemas.openxmlformats.org/officeDocument/2006/relationships/oleObject" Target="../embeddings/oleObject1.bin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0"/>
          <p:cNvSpPr>
            <a:spLocks noGrp="1"/>
          </p:cNvSpPr>
          <p:nvPr>
            <p:ph type="ctrTitle"/>
          </p:nvPr>
        </p:nvSpPr>
        <p:spPr>
          <a:xfrm>
            <a:off x="114300" y="147638"/>
            <a:ext cx="5865813" cy="687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dirty="0" smtClean="0">
                <a:latin typeface="Arial" charset="0"/>
                <a:ea typeface="ＭＳ Ｐゴシック"/>
              </a:rPr>
              <a:t>Identifying And Communicating EECBG Success Stories</a:t>
            </a:r>
            <a:endParaRPr lang="en-US" sz="2900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536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332538" y="5205413"/>
            <a:ext cx="2428875" cy="1204912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endParaRPr dirty="0" smtClean="0">
              <a:ea typeface="ＭＳ Ｐゴシック"/>
              <a:cs typeface="ＭＳ Ｐゴシック"/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October</a:t>
            </a:r>
            <a:r>
              <a:rPr dirty="0" smtClean="0">
                <a:ea typeface="ＭＳ Ｐゴシック"/>
                <a:cs typeface="ＭＳ Ｐゴシック"/>
              </a:rPr>
              <a:t>, </a:t>
            </a:r>
            <a:r>
              <a:rPr dirty="0" smtClean="0">
                <a:ea typeface="ＭＳ Ｐゴシック"/>
                <a:cs typeface="ＭＳ Ｐゴシック"/>
              </a:rPr>
              <a:t>2010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dirty="0" smtClean="0">
              <a:ea typeface="ＭＳ Ｐゴシック"/>
              <a:cs typeface="ＭＳ Ｐゴシック"/>
            </a:endParaRPr>
          </a:p>
        </p:txBody>
      </p:sp>
      <p:sp>
        <p:nvSpPr>
          <p:cNvPr id="15363" name="Text Placeholder 12"/>
          <p:cNvSpPr>
            <a:spLocks/>
          </p:cNvSpPr>
          <p:nvPr/>
        </p:nvSpPr>
        <p:spPr bwMode="auto">
          <a:xfrm>
            <a:off x="163513" y="5357813"/>
            <a:ext cx="408305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Chris Galm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EECBG </a:t>
            </a:r>
            <a:r>
              <a:rPr lang="en-US" sz="1200" b="1" dirty="0" smtClean="0">
                <a:solidFill>
                  <a:schemeClr val="bg1"/>
                </a:solidFill>
              </a:rPr>
              <a:t>Marketing &amp; Communications Specialist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</p:txBody>
      </p:sp>
      <p:sp>
        <p:nvSpPr>
          <p:cNvPr id="15364" name="Text Placeholder 12"/>
          <p:cNvSpPr>
            <a:spLocks/>
          </p:cNvSpPr>
          <p:nvPr/>
        </p:nvSpPr>
        <p:spPr bwMode="auto">
          <a:xfrm>
            <a:off x="147638" y="5837238"/>
            <a:ext cx="445452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Examples of Early Success Stories</a:t>
            </a:r>
          </a:p>
        </p:txBody>
      </p:sp>
      <p:sp>
        <p:nvSpPr>
          <p:cNvPr id="101378" name="Content Placeholder 1"/>
          <p:cNvSpPr>
            <a:spLocks/>
          </p:cNvSpPr>
          <p:nvPr/>
        </p:nvSpPr>
        <p:spPr bwMode="auto">
          <a:xfrm>
            <a:off x="2371725" y="1973263"/>
            <a:ext cx="63150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1386" name="Rectangle 25"/>
          <p:cNvSpPr>
            <a:spLocks noChangeArrowheads="1"/>
          </p:cNvSpPr>
          <p:nvPr/>
        </p:nvSpPr>
        <p:spPr bwMode="auto">
          <a:xfrm>
            <a:off x="3848100" y="1619092"/>
            <a:ext cx="5048250" cy="427809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Genoa </a:t>
            </a:r>
            <a:r>
              <a:rPr lang="en-US" sz="1600" b="1" u="sng" dirty="0" smtClean="0">
                <a:solidFill>
                  <a:schemeClr val="bg1"/>
                </a:solidFill>
              </a:rPr>
              <a:t>Township, </a:t>
            </a:r>
            <a:r>
              <a:rPr lang="en-US" sz="1600" b="1" u="sng" dirty="0" smtClean="0">
                <a:solidFill>
                  <a:schemeClr val="bg1"/>
                </a:solidFill>
              </a:rPr>
              <a:t>MI</a:t>
            </a:r>
          </a:p>
          <a:p>
            <a:endParaRPr lang="en-US" sz="1600" b="1" u="sng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Genoa Township, a charter township in Livingston County with about 16,000 residents, used $94,000 in EECBG funds to purchase five, 1.9 kW </a:t>
            </a:r>
            <a:r>
              <a:rPr lang="en-US" sz="1600" b="1" dirty="0" err="1" smtClean="0">
                <a:solidFill>
                  <a:schemeClr val="bg1"/>
                </a:solidFill>
              </a:rPr>
              <a:t>Windspire</a:t>
            </a:r>
            <a:r>
              <a:rPr lang="en-US" sz="1600" b="1" dirty="0" smtClean="0">
                <a:solidFill>
                  <a:schemeClr val="bg1"/>
                </a:solidFill>
              </a:rPr>
              <a:t> units.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The entire 9.5kW system will supply up to 20 percent of the township hall's electrical needs.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The highly visible Michigan-manufactured units were installed along Interstate 96, which carries about 100,000 cars every day.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The turbine/solar panel hybrid generates about six decibels of noise, which is comparable to hearing leaves blow in the wind</a:t>
            </a:r>
            <a:r>
              <a:rPr lang="en-US" sz="1600" b="1" dirty="0" smtClean="0">
                <a:solidFill>
                  <a:schemeClr val="bg1"/>
                </a:solidFill>
              </a:rPr>
              <a:t>.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wind/solar hybrid 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638300"/>
            <a:ext cx="333375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 idx="4294967295"/>
          </p:nvPr>
        </p:nvSpPr>
        <p:spPr>
          <a:xfrm>
            <a:off x="228599" y="0"/>
            <a:ext cx="7563679" cy="9017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Will County, Illinois</a:t>
            </a:r>
          </a:p>
        </p:txBody>
      </p:sp>
      <p:sp>
        <p:nvSpPr>
          <p:cNvPr id="101378" name="Content Placeholder 1"/>
          <p:cNvSpPr>
            <a:spLocks/>
          </p:cNvSpPr>
          <p:nvPr/>
        </p:nvSpPr>
        <p:spPr bwMode="auto">
          <a:xfrm>
            <a:off x="2371725" y="1973263"/>
            <a:ext cx="63150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1386" name="Rectangle 25"/>
          <p:cNvSpPr>
            <a:spLocks noChangeArrowheads="1"/>
          </p:cNvSpPr>
          <p:nvPr/>
        </p:nvSpPr>
        <p:spPr bwMode="auto">
          <a:xfrm>
            <a:off x="4484536" y="1418652"/>
            <a:ext cx="4460682" cy="452431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450 acres of former Joliet Arsenal ammunition plant turned into landfill by county.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Partnership with Waste Management to develop landfill gas electricity generation plant using $1 million of EECBG funding.</a:t>
            </a:r>
          </a:p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plant will initially generate 4.8 megawatts of green electrical power and grow to meet the electricity needs of 3,800 to approximately 8,000 Will County homes for decades to come.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 portion of the revenue generated by the project to be used to continue funding the county’s sustainability office.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52323" y="3335581"/>
            <a:ext cx="2751166" cy="326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1639" y="997146"/>
            <a:ext cx="2276303" cy="26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 idx="4294967295"/>
          </p:nvPr>
        </p:nvSpPr>
        <p:spPr>
          <a:xfrm>
            <a:off x="228599" y="0"/>
            <a:ext cx="7563679" cy="90170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Allen, Texas</a:t>
            </a: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01378" name="Content Placeholder 1"/>
          <p:cNvSpPr>
            <a:spLocks/>
          </p:cNvSpPr>
          <p:nvPr/>
        </p:nvSpPr>
        <p:spPr bwMode="auto">
          <a:xfrm>
            <a:off x="2371725" y="1973263"/>
            <a:ext cx="63150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101386" name="Rectangle 25"/>
          <p:cNvSpPr>
            <a:spLocks noChangeArrowheads="1"/>
          </p:cNvSpPr>
          <p:nvPr/>
        </p:nvSpPr>
        <p:spPr bwMode="auto">
          <a:xfrm>
            <a:off x="3848430" y="1307080"/>
            <a:ext cx="5096787" cy="5016758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Allen, Texas </a:t>
            </a:r>
            <a:r>
              <a:rPr lang="en-US" sz="1600" b="1" dirty="0" smtClean="0"/>
              <a:t>used </a:t>
            </a:r>
            <a:r>
              <a:rPr lang="en-US" sz="1600" b="1" dirty="0" smtClean="0"/>
              <a:t>EECBG funding to install a 90-panel solar energy system on a municipal </a:t>
            </a:r>
            <a:r>
              <a:rPr lang="en-US" sz="1600" b="1" dirty="0" smtClean="0"/>
              <a:t>garage</a:t>
            </a:r>
            <a:r>
              <a:rPr lang="en-US" sz="1600" b="1" dirty="0" smtClean="0"/>
              <a:t>, </a:t>
            </a:r>
            <a:r>
              <a:rPr lang="en-US" sz="1600" b="1" dirty="0" smtClean="0"/>
              <a:t>to produce 27,500 kilowatt hours of clean electricity annually. </a:t>
            </a:r>
          </a:p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city estimates that the renewable energy system will avoid carbon dioxide emissions of 19.7 metric tons per year - the equivalent of planting 4.2 acres of trees.</a:t>
            </a:r>
          </a:p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system started generating solar energy on Feb. 15, 2010. </a:t>
            </a:r>
          </a:p>
          <a:p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Allen City Television installed a camera at the worksite to create a series of time-lapse images, which were combined to create a video of the installation process.</a:t>
            </a:r>
          </a:p>
          <a:p>
            <a:pPr>
              <a:buFont typeface="Arial" pitchFamily="34" charset="0"/>
              <a:buChar char="•"/>
            </a:pP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b="1" dirty="0" smtClean="0"/>
              <a:t>The video has been posted on YouTube and is </a:t>
            </a:r>
            <a:r>
              <a:rPr lang="en-US" sz="1600" b="1" dirty="0" smtClean="0"/>
              <a:t>profiled </a:t>
            </a:r>
            <a:r>
              <a:rPr lang="en-US" sz="1600" b="1" dirty="0" smtClean="0"/>
              <a:t>on the Energy Empowers website.</a:t>
            </a:r>
            <a:endParaRPr lang="en-US" sz="1600" b="1" dirty="0"/>
          </a:p>
        </p:txBody>
      </p:sp>
      <p:pic>
        <p:nvPicPr>
          <p:cNvPr id="21506" name="Picture 2" descr="http://rds.yahoo.com/_ylt=A0WTb_x40JhMvCAAEmejzbkF/SIG=120scb5bs/EXP=1285169656/**http%3a/www.nrel.gov/data/pix/Jpegs/034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1781175"/>
            <a:ext cx="3289300" cy="401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6048375" cy="59055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How Success Stories Are Used</a:t>
            </a:r>
            <a:br>
              <a:rPr lang="en-US" dirty="0" smtClean="0">
                <a:ea typeface="ＭＳ Ｐゴシック"/>
                <a:cs typeface="ＭＳ Ｐゴシック"/>
              </a:rPr>
            </a:br>
            <a:endParaRPr lang="en-US" sz="1800" dirty="0" smtClean="0">
              <a:ea typeface="ＭＳ Ｐゴシック"/>
              <a:cs typeface="ＭＳ Ｐゴシック"/>
            </a:endParaRPr>
          </a:p>
        </p:txBody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>
          <a:xfrm>
            <a:off x="209550" y="1257299"/>
            <a:ext cx="8713788" cy="5172076"/>
          </a:xfrm>
          <a:solidFill>
            <a:schemeClr val="accent1"/>
          </a:solidFill>
          <a:ln>
            <a:solidFill>
              <a:srgbClr val="6699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Media updates/ press releases /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	fact sheets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Events for senior DOE/ White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	House staff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Interview material / press pitches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Energy Empowers profiles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										    </a:t>
            </a:r>
            <a:r>
              <a:rPr lang="en-US" sz="1600" i="1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“OK, We caught ‘em. Now what?”</a:t>
            </a: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Best practices materials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Congressional hearings/responses</a:t>
            </a:r>
          </a:p>
          <a:p>
            <a:pPr marL="457200" indent="-457200">
              <a:lnSpc>
                <a:spcPct val="90000"/>
              </a:lnSpc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Developing state/regional EECBG impact snapshots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1800" dirty="0" smtClean="0">
              <a:solidFill>
                <a:schemeClr val="bg1"/>
              </a:solidFill>
              <a:ea typeface="ＭＳ Ｐゴシック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ea typeface="ＭＳ Ｐゴシック"/>
              <a:cs typeface="ＭＳ Ｐゴシック"/>
            </a:endParaRPr>
          </a:p>
        </p:txBody>
      </p:sp>
      <p:pic>
        <p:nvPicPr>
          <p:cNvPr id="5" name="Picture 4" descr="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25" y="1524000"/>
            <a:ext cx="3305175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6048375" cy="590550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Potential Obstacles</a:t>
            </a:r>
            <a:br>
              <a:rPr lang="en-US" dirty="0" smtClean="0">
                <a:ea typeface="ＭＳ Ｐゴシック"/>
                <a:cs typeface="ＭＳ Ｐゴシック"/>
              </a:rPr>
            </a:br>
            <a:endParaRPr lang="en-US" sz="1800" dirty="0" smtClean="0">
              <a:ea typeface="ＭＳ Ｐゴシック"/>
              <a:cs typeface="ＭＳ Ｐゴシック"/>
            </a:endParaRPr>
          </a:p>
        </p:txBody>
      </p:sp>
      <p:sp>
        <p:nvSpPr>
          <p:cNvPr id="126978" name="Rectangle 3"/>
          <p:cNvSpPr>
            <a:spLocks noGrp="1"/>
          </p:cNvSpPr>
          <p:nvPr>
            <p:ph type="body" idx="1"/>
          </p:nvPr>
        </p:nvSpPr>
        <p:spPr>
          <a:xfrm>
            <a:off x="209550" y="1257299"/>
            <a:ext cx="8713788" cy="5172076"/>
          </a:xfrm>
          <a:solidFill>
            <a:schemeClr val="accent1"/>
          </a:solidFill>
          <a:ln>
            <a:solidFill>
              <a:srgbClr val="6699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1. Grantees not focused on public outreach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  <a:cs typeface="ＭＳ Ｐゴシック"/>
              </a:rPr>
              <a:t>2. Limited grantee resources</a:t>
            </a: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</a:rPr>
              <a:t>3. Incomplete project data/vague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</a:rPr>
              <a:t>summaries</a:t>
            </a: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</a:endParaRPr>
          </a:p>
          <a:p>
            <a:pPr marL="457200" indent="-457200"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</a:endParaRP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</a:rPr>
              <a:t>4. Opposition from state/local elected 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  <a:ea typeface="ＭＳ Ｐゴシック"/>
              </a:rPr>
              <a:t>officials</a:t>
            </a:r>
            <a:endParaRPr lang="en-US" sz="1800" dirty="0" smtClean="0">
              <a:solidFill>
                <a:schemeClr val="bg1"/>
              </a:solidFill>
              <a:ea typeface="ＭＳ Ｐゴシック"/>
            </a:endParaRPr>
          </a:p>
          <a:p>
            <a:pPr marL="457200" indent="-457200">
              <a:lnSpc>
                <a:spcPct val="90000"/>
              </a:lnSpc>
              <a:buAutoNum type="arabicPeriod"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  <a:buNone/>
            </a:pPr>
            <a:endParaRPr lang="en-US" sz="2000" dirty="0" smtClean="0">
              <a:ea typeface="ＭＳ Ｐゴシック"/>
              <a:cs typeface="ＭＳ Ｐゴシック"/>
            </a:endParaRPr>
          </a:p>
        </p:txBody>
      </p:sp>
      <p:pic>
        <p:nvPicPr>
          <p:cNvPr id="8" name="Picture 7" descr="VanP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1914524"/>
            <a:ext cx="3905250" cy="28098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1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6B414F2-3BFB-4C3F-9EF3-F675CE209B6A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103426" name="Picture 2" descr="energy empowers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90613"/>
            <a:ext cx="9144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6850" y="0"/>
            <a:ext cx="5511800" cy="87136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 Narrow"/>
              </a:rPr>
              <a:t>Energy Empowers Website –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+mn-ea"/>
                <a:cs typeface="Arial Narrow"/>
              </a:rPr>
              <a:t>Documenting Success </a:t>
            </a:r>
            <a:r>
              <a:rPr lang="en-US" sz="2400" dirty="0">
                <a:solidFill>
                  <a:srgbClr val="FFFFFF"/>
                </a:solidFill>
                <a:latin typeface="Arial"/>
                <a:ea typeface="+mn-ea"/>
                <a:cs typeface="Arial Narrow"/>
              </a:rPr>
              <a:t>Stories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5988" y="327025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/>
          </p:nvPr>
        </p:nvSpPr>
        <p:spPr>
          <a:xfrm>
            <a:off x="129092" y="95250"/>
            <a:ext cx="8329108" cy="731838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Public Perceptions Matter!</a:t>
            </a:r>
          </a:p>
        </p:txBody>
      </p:sp>
      <p:sp>
        <p:nvSpPr>
          <p:cNvPr id="133123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452282"/>
            <a:ext cx="4253305" cy="431986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What we DON’T want</a:t>
            </a:r>
          </a:p>
        </p:txBody>
      </p:sp>
      <p:sp>
        <p:nvSpPr>
          <p:cNvPr id="133124" name="Line 5"/>
          <p:cNvSpPr>
            <a:spLocks noChangeShapeType="1"/>
          </p:cNvSpPr>
          <p:nvPr/>
        </p:nvSpPr>
        <p:spPr bwMode="auto">
          <a:xfrm>
            <a:off x="4427003" y="1447800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125" name="Line 6"/>
          <p:cNvSpPr>
            <a:spLocks noChangeShapeType="1"/>
          </p:cNvSpPr>
          <p:nvPr/>
        </p:nvSpPr>
        <p:spPr bwMode="auto">
          <a:xfrm flipV="1">
            <a:off x="457199" y="2054711"/>
            <a:ext cx="8095129" cy="26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9575" y="1457324"/>
            <a:ext cx="3824344" cy="4362451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What we want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42354" name="Picture 18" descr="http://www.dinosoria.com/enigmes/hindenburg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2486025"/>
            <a:ext cx="3648076" cy="3124200"/>
          </a:xfrm>
          <a:prstGeom prst="rect">
            <a:avLst/>
          </a:prstGeom>
          <a:noFill/>
        </p:spPr>
      </p:pic>
      <p:pic>
        <p:nvPicPr>
          <p:cNvPr id="142356" name="Picture 20" descr="http://rds.yahoo.com/_ylt=A0WTb_jq4bBLExIALBqjzbkF/SIG=12iskap9s/EXP=1269969770/**http%3a/www.breitbart.tv/wp-content/uploads/2009/07/lan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" y="2486024"/>
            <a:ext cx="3571875" cy="31527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47650" y="5723074"/>
            <a:ext cx="8220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60606"/>
                </a:solidFill>
                <a:latin typeface="Arial Narrow"/>
                <a:cs typeface="Arial Narrow"/>
              </a:rPr>
              <a:t>       World-class innovation and results		                      “$3.2 billion for this?”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Contact Info</a:t>
            </a:r>
          </a:p>
        </p:txBody>
      </p:sp>
      <p:sp>
        <p:nvSpPr>
          <p:cNvPr id="151554" name="Text Placeholder 5"/>
          <p:cNvSpPr txBox="1">
            <a:spLocks/>
          </p:cNvSpPr>
          <p:nvPr/>
        </p:nvSpPr>
        <p:spPr bwMode="auto">
          <a:xfrm>
            <a:off x="392113" y="2495550"/>
            <a:ext cx="8343900" cy="2105025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6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 smtClean="0"/>
              <a:t>Chris Galm</a:t>
            </a:r>
          </a:p>
          <a:p>
            <a:pPr algn="ctr"/>
            <a:r>
              <a:rPr lang="en-US" dirty="0" smtClean="0"/>
              <a:t>Marketing &amp; Communications Specialist</a:t>
            </a:r>
          </a:p>
          <a:p>
            <a:pPr algn="ctr"/>
            <a:r>
              <a:rPr lang="en-US" dirty="0" smtClean="0"/>
              <a:t>202-287-1725 (office) </a:t>
            </a:r>
          </a:p>
          <a:p>
            <a:pPr algn="ctr"/>
            <a:r>
              <a:rPr lang="en-US" dirty="0" smtClean="0"/>
              <a:t>202-215-6804 (cell)</a:t>
            </a:r>
            <a:endParaRPr lang="en-US" dirty="0"/>
          </a:p>
          <a:p>
            <a:pPr algn="ctr"/>
            <a:r>
              <a:rPr lang="en-US" u="sng" dirty="0" smtClean="0">
                <a:solidFill>
                  <a:schemeClr val="hlink"/>
                </a:solidFill>
              </a:rPr>
              <a:t>Christopher.Galm@ee.doe.gov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Phases Driving Communication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-1" y="1466850"/>
          <a:ext cx="8657617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69250" y="4006377"/>
          <a:ext cx="4696573" cy="216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36209" y="1064810"/>
            <a:ext cx="3029803" cy="8052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Narrow"/>
              </a:rPr>
              <a:t>Program Phases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6878" y="6101832"/>
            <a:ext cx="4271750" cy="80521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Narrow"/>
              </a:rPr>
              <a:t>Communications 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2" name="Rectangle 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7282" name="think-cell Slide" r:id="rId7" imgW="0" imgH="0" progId="">
              <p:embed/>
            </p:oleObj>
          </a:graphicData>
        </a:graphic>
      </p:graphicFrame>
      <p:sp>
        <p:nvSpPr>
          <p:cNvPr id="972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7800" y="0"/>
            <a:ext cx="5746750" cy="901700"/>
          </a:xfrm>
        </p:spPr>
        <p:txBody>
          <a:bodyPr/>
          <a:lstStyle/>
          <a:p>
            <a:r>
              <a:rPr lang="en-US" sz="2400" dirty="0" smtClean="0">
                <a:ea typeface="ＭＳ Ｐゴシック"/>
                <a:cs typeface="ＭＳ Ｐゴシック"/>
              </a:rPr>
              <a:t>EECBG Grants Are Flexible and Can Be Tailored To Fit Grantee Needs</a:t>
            </a:r>
          </a:p>
        </p:txBody>
      </p:sp>
      <p:graphicFrame>
        <p:nvGraphicFramePr>
          <p:cNvPr id="97285" name="Chart 7"/>
          <p:cNvGraphicFramePr>
            <a:graphicFrameLocks/>
          </p:cNvGraphicFramePr>
          <p:nvPr/>
        </p:nvGraphicFramePr>
        <p:xfrm>
          <a:off x="209550" y="1231900"/>
          <a:ext cx="8620125" cy="2933700"/>
        </p:xfrm>
        <a:graphic>
          <a:graphicData uri="http://schemas.openxmlformats.org/presentationml/2006/ole">
            <p:oleObj spid="_x0000_s97285" r:id="rId8" imgW="8620491" imgH="2932430" progId="Excel.Sheet.8">
              <p:embed/>
            </p:oleObj>
          </a:graphicData>
        </a:graphic>
      </p:graphicFrame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2105025" y="1004888"/>
            <a:ext cx="4829175" cy="403225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latin typeface="+mj-lt"/>
                <a:ea typeface="+mn-ea"/>
                <a:cs typeface="Arial Narrow"/>
              </a:rPr>
              <a:t>Top 4 EECBG Activity Types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25" y="4216400"/>
            <a:ext cx="7772400" cy="22288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Arial Narrow"/>
              </a:rPr>
              <a:t>Examples of Additional Activities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Arial Narrow"/>
              </a:rPr>
              <a:t>Energy Audits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Arial Narrow"/>
              </a:rPr>
              <a:t>Building Codes and Inspections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Arial Narrow"/>
              </a:rPr>
              <a:t>Renewable Energy Technologies on Government Buildings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Arial Narrow"/>
              </a:rPr>
              <a:t>Development and Implementation of Transportation Programs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Arial Narrow"/>
              </a:rPr>
              <a:t>Energy Distribution Technologies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+mj-lt"/>
              <a:cs typeface="Arial Narrow"/>
            </a:endParaRPr>
          </a:p>
        </p:txBody>
      </p:sp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5230813" y="3992563"/>
            <a:ext cx="2892425" cy="392112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dirty="0">
                <a:latin typeface="+mj-lt"/>
                <a:ea typeface="+mn-ea"/>
                <a:cs typeface="Arial Narrow"/>
              </a:rPr>
              <a:t># Grantees per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Content Placeholder 1"/>
          <p:cNvSpPr>
            <a:spLocks noGrp="1"/>
          </p:cNvSpPr>
          <p:nvPr>
            <p:ph idx="4294967295"/>
          </p:nvPr>
        </p:nvSpPr>
        <p:spPr>
          <a:xfrm>
            <a:off x="457200" y="1973263"/>
            <a:ext cx="8229600" cy="39893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If we do not regularly communicate progress and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success stories on our grants, the news media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will make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u="sng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up their own stories.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Which potential headline sounds better to you?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Energy Grant Project Ribbon-Cutting Tomorrow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dirty="0" smtClean="0">
                <a:solidFill>
                  <a:srgbClr val="002060"/>
                </a:solidFill>
                <a:ea typeface="ＭＳ Ｐゴシック"/>
                <a:cs typeface="ＭＳ Ｐゴシック"/>
              </a:rPr>
              <a:t>or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What Happened To Our Energy Grant?</a:t>
            </a:r>
          </a:p>
        </p:txBody>
      </p:sp>
      <p:sp>
        <p:nvSpPr>
          <p:cNvPr id="122882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Proactive Communications Are Critical For The EECBG Program</a:t>
            </a:r>
          </a:p>
        </p:txBody>
      </p:sp>
      <p:sp>
        <p:nvSpPr>
          <p:cNvPr id="122883" name="Text Placeholder 5"/>
          <p:cNvSpPr txBox="1">
            <a:spLocks/>
          </p:cNvSpPr>
          <p:nvPr/>
        </p:nvSpPr>
        <p:spPr bwMode="auto">
          <a:xfrm>
            <a:off x="258763" y="1138238"/>
            <a:ext cx="8674100" cy="661987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66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Nature (And The News Media) Abhors A Vacuum!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6" name="Picture 6" descr="Oprah Winfr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828925"/>
            <a:ext cx="3505200" cy="3162300"/>
          </a:xfrm>
          <a:prstGeom prst="rect">
            <a:avLst/>
          </a:prstGeom>
          <a:noFill/>
        </p:spPr>
      </p:pic>
      <p:sp>
        <p:nvSpPr>
          <p:cNvPr id="131073" name="Rectangle 2"/>
          <p:cNvSpPr>
            <a:spLocks noGrp="1"/>
          </p:cNvSpPr>
          <p:nvPr>
            <p:ph type="body" idx="1"/>
          </p:nvPr>
        </p:nvSpPr>
        <p:spPr>
          <a:xfrm>
            <a:off x="371475" y="1085850"/>
            <a:ext cx="8382000" cy="704850"/>
          </a:xfrm>
        </p:spPr>
        <p:txBody>
          <a:bodyPr/>
          <a:lstStyle/>
          <a:p>
            <a:pPr marL="0" indent="0" defTabSz="91440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A good rule of thumb – </a:t>
            </a:r>
          </a:p>
          <a:p>
            <a:pPr marL="0" indent="0" defTabSz="914400">
              <a:lnSpc>
                <a:spcPct val="80000"/>
              </a:lnSpc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0" defTabSz="91440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002060"/>
                </a:solidFill>
              </a:rPr>
              <a:t>“Can you see Oprah Winfrey talking excitedly about </a:t>
            </a:r>
            <a:r>
              <a:rPr lang="en-US" b="1" dirty="0" smtClean="0">
                <a:solidFill>
                  <a:srgbClr val="002060"/>
                </a:solidFill>
              </a:rPr>
              <a:t>your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project on her show?”</a:t>
            </a:r>
            <a:endParaRPr lang="en-US" sz="2000" dirty="0" smtClean="0">
              <a:solidFill>
                <a:srgbClr val="00206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1074" name="Rectangle 3"/>
          <p:cNvSpPr>
            <a:spLocks noGrp="1"/>
          </p:cNvSpPr>
          <p:nvPr>
            <p:ph type="title"/>
          </p:nvPr>
        </p:nvSpPr>
        <p:spPr>
          <a:xfrm>
            <a:off x="66675" y="142875"/>
            <a:ext cx="5979123" cy="685800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What Is A Success Story Anyway?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095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0604" y="3905250"/>
            <a:ext cx="2441645" cy="1208054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chemeClr val="tx1">
                    <a:lumMod val="75000"/>
                  </a:schemeClr>
                </a:solidFill>
                <a:latin typeface="Arial Narrow"/>
                <a:ea typeface="+mn-ea"/>
                <a:cs typeface="Arial Narrow"/>
              </a:rPr>
              <a:t>We’ll hear MUCH more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about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this unbelievable energy grant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323" b="1" dirty="0" smtClean="0">
                <a:solidFill>
                  <a:schemeClr val="tx1">
                    <a:lumMod val="75000"/>
                  </a:schemeClr>
                </a:solidFill>
                <a:latin typeface="Arial Narrow"/>
                <a:ea typeface="+mn-ea"/>
                <a:cs typeface="Arial Narrow"/>
              </a:rPr>
              <a:t>right after the break…</a:t>
            </a:r>
            <a:r>
              <a:rPr kumimoji="0" lang="en-US" sz="232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Arial Narrow"/>
                <a:ea typeface="+mn-ea"/>
                <a:cs typeface="Arial Narrow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4679004" y="3420489"/>
            <a:ext cx="4270443" cy="2110902"/>
          </a:xfrm>
          <a:prstGeom prst="ellipse">
            <a:avLst/>
          </a:prstGeom>
          <a:noFill/>
          <a:ln>
            <a:solidFill>
              <a:srgbClr val="06060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3336587" y="4607263"/>
            <a:ext cx="1322962" cy="3307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26860" y="4957459"/>
            <a:ext cx="1819072" cy="2042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209550" y="1752599"/>
            <a:ext cx="8713788" cy="47244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1073" name="Rectangle 2"/>
          <p:cNvSpPr>
            <a:spLocks noGrp="1"/>
          </p:cNvSpPr>
          <p:nvPr>
            <p:ph type="body" idx="1"/>
          </p:nvPr>
        </p:nvSpPr>
        <p:spPr>
          <a:xfrm>
            <a:off x="228600" y="1171575"/>
            <a:ext cx="8382000" cy="5238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1. JOBS CREATED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This is the biggest driving interest in our success stories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given the current economic situation in many of the grantee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communities.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 potential for the rapid development of positive job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numbers was the </a:t>
            </a:r>
            <a:r>
              <a:rPr lang="en-US" u="sng" dirty="0" smtClean="0">
                <a:solidFill>
                  <a:schemeClr val="bg1"/>
                </a:solidFill>
              </a:rPr>
              <a:t>PRIMARY</a:t>
            </a:r>
            <a:r>
              <a:rPr lang="en-US" dirty="0" smtClean="0">
                <a:solidFill>
                  <a:schemeClr val="bg1"/>
                </a:solidFill>
              </a:rPr>
              <a:t> motivating factor in the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development of the Recovery Act.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Project Officers must to be able keep track of how many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jobs (full or part time) will be created with each grant.</a:t>
            </a:r>
          </a:p>
        </p:txBody>
      </p:sp>
      <p:sp>
        <p:nvSpPr>
          <p:cNvPr id="131074" name="Rectangle 3"/>
          <p:cNvSpPr>
            <a:spLocks noGrp="1"/>
          </p:cNvSpPr>
          <p:nvPr>
            <p:ph type="title"/>
          </p:nvPr>
        </p:nvSpPr>
        <p:spPr>
          <a:xfrm>
            <a:off x="66675" y="142875"/>
            <a:ext cx="5979123" cy="685800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What Is A Success Story Anyway?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095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209550" y="1704976"/>
            <a:ext cx="8713788" cy="4676774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1073" name="Rectangle 2"/>
          <p:cNvSpPr>
            <a:spLocks noGrp="1"/>
          </p:cNvSpPr>
          <p:nvPr>
            <p:ph type="body" idx="1"/>
          </p:nvPr>
        </p:nvSpPr>
        <p:spPr>
          <a:xfrm>
            <a:off x="371475" y="1085850"/>
            <a:ext cx="8382000" cy="44767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2. PROJECTED BENEFITS/ AUDIT RESULTS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Preliminary audits connected to many grants can shed light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on potential energy savings and future project details.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 a retrofitted municipal building’s energy savings be 5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percent or 50 percent?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Will the wastewater plant renovation project save taxpayers $5,000.00 a year or $55,000.00?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These issues alone could warrant a great deal of public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communications outreach work.</a:t>
            </a:r>
          </a:p>
        </p:txBody>
      </p:sp>
      <p:sp>
        <p:nvSpPr>
          <p:cNvPr id="131074" name="Rectangle 3"/>
          <p:cNvSpPr>
            <a:spLocks noGrp="1"/>
          </p:cNvSpPr>
          <p:nvPr>
            <p:ph type="title"/>
          </p:nvPr>
        </p:nvSpPr>
        <p:spPr>
          <a:xfrm>
            <a:off x="66675" y="142875"/>
            <a:ext cx="5979123" cy="685800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What Is A Success Story Anyway?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095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209550" y="1704976"/>
            <a:ext cx="8713788" cy="4676774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1073" name="Rectangle 2"/>
          <p:cNvSpPr>
            <a:spLocks noGrp="1"/>
          </p:cNvSpPr>
          <p:nvPr>
            <p:ph type="body" idx="1"/>
          </p:nvPr>
        </p:nvSpPr>
        <p:spPr>
          <a:xfrm>
            <a:off x="228600" y="1133476"/>
            <a:ext cx="8382000" cy="4572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3. COMMUNITY INITIATIVE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Are communities aggressively implementing their projects?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Are they working collaboratively with other local/regional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government or non-profits?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Other questions that can identify success stories: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Is this the first DOE or federal grant ever received by the grantee?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Is the entire community behind it?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How extensive is the list of stakeholders/partner businesses/agencies?</a:t>
            </a:r>
          </a:p>
        </p:txBody>
      </p:sp>
      <p:sp>
        <p:nvSpPr>
          <p:cNvPr id="131074" name="Rectangle 3"/>
          <p:cNvSpPr>
            <a:spLocks noGrp="1"/>
          </p:cNvSpPr>
          <p:nvPr>
            <p:ph type="title"/>
          </p:nvPr>
        </p:nvSpPr>
        <p:spPr>
          <a:xfrm>
            <a:off x="66675" y="142875"/>
            <a:ext cx="5979123" cy="685800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What Is A Success Story Anyway?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095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209550" y="1704976"/>
            <a:ext cx="8713788" cy="4676774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99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31073" name="Rectangle 2"/>
          <p:cNvSpPr>
            <a:spLocks noGrp="1"/>
          </p:cNvSpPr>
          <p:nvPr>
            <p:ph type="body" idx="1"/>
          </p:nvPr>
        </p:nvSpPr>
        <p:spPr>
          <a:xfrm>
            <a:off x="371475" y="1085850"/>
            <a:ext cx="8382000" cy="466725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4. INNOVATION/SUSTAINABILITY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Is the grantee using the EECBG funds as a catalyst to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completely change the way the community utilizes energy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resources?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Is the grantee reducing the amount of energy being used, or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will they reduce energy use WHILE increasing the use of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renewable sources of energy?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Is the project being funded by the EECBG going to pay off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for years down the road, or possibly decades?</a:t>
            </a:r>
            <a:endParaRPr lang="en-US" sz="2000" dirty="0" smtClean="0">
              <a:solidFill>
                <a:schemeClr val="bg1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1074" name="Rectangle 3"/>
          <p:cNvSpPr>
            <a:spLocks noGrp="1"/>
          </p:cNvSpPr>
          <p:nvPr>
            <p:ph type="title"/>
          </p:nvPr>
        </p:nvSpPr>
        <p:spPr>
          <a:xfrm>
            <a:off x="66675" y="142875"/>
            <a:ext cx="5979123" cy="685800"/>
          </a:xfrm>
        </p:spPr>
        <p:txBody>
          <a:bodyPr/>
          <a:lstStyle/>
          <a:p>
            <a:r>
              <a:rPr lang="en-US" sz="2700" dirty="0" smtClean="0">
                <a:ea typeface="ＭＳ Ｐゴシック"/>
                <a:cs typeface="ＭＳ Ｐゴシック"/>
              </a:rPr>
              <a:t>What Is A Success Story Anyway?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095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2323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km_LtTc0OMgNv2b7mc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21s2NbPUWNKQVlZRUuJ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L3k7vQ2k.OxPtvqIoc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.N0hyzCUGTU27kbCjUkg"/>
</p:tagLst>
</file>

<file path=ppt/theme/theme1.xml><?xml version="1.0" encoding="utf-8"?>
<a:theme xmlns:a="http://schemas.openxmlformats.org/drawingml/2006/main" name="eere_template_green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588985BF8CEA48AE503AC8C27F807D" ma:contentTypeVersion="2" ma:contentTypeDescription="Create a new document." ma:contentTypeScope="" ma:versionID="9336bb4b892985c8a24fbd9cf44dc1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D33B167-76D8-41DA-BB5F-388437448202}"/>
</file>

<file path=customXml/itemProps2.xml><?xml version="1.0" encoding="utf-8"?>
<ds:datastoreItem xmlns:ds="http://schemas.openxmlformats.org/officeDocument/2006/customXml" ds:itemID="{A9E0BB87-6B6C-4C84-9544-B0D6AEFD2272}"/>
</file>

<file path=customXml/itemProps3.xml><?xml version="1.0" encoding="utf-8"?>
<ds:datastoreItem xmlns:ds="http://schemas.openxmlformats.org/officeDocument/2006/customXml" ds:itemID="{0E40613A-E66B-437B-8E82-A09097B22C3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4899</TotalTime>
  <Words>859</Words>
  <Application>Microsoft Office PowerPoint</Application>
  <PresentationFormat>On-screen Show (4:3)</PresentationFormat>
  <Paragraphs>163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eere_template_green</vt:lpstr>
      <vt:lpstr>Custom Design</vt:lpstr>
      <vt:lpstr>think-cell Slide</vt:lpstr>
      <vt:lpstr>Microsoft Office Excel 97-2003 Worksheet</vt:lpstr>
      <vt:lpstr>Identifying And Communicating EECBG Success Stories</vt:lpstr>
      <vt:lpstr>Objectives and Phases Driving Communication Needs</vt:lpstr>
      <vt:lpstr>EECBG Grants Are Flexible and Can Be Tailored To Fit Grantee Needs</vt:lpstr>
      <vt:lpstr>Proactive Communications Are Critical For The EECBG Program</vt:lpstr>
      <vt:lpstr>What Is A Success Story Anyway?</vt:lpstr>
      <vt:lpstr>What Is A Success Story Anyway?</vt:lpstr>
      <vt:lpstr>What Is A Success Story Anyway?</vt:lpstr>
      <vt:lpstr>What Is A Success Story Anyway?</vt:lpstr>
      <vt:lpstr>What Is A Success Story Anyway?</vt:lpstr>
      <vt:lpstr>Examples of Early Success Stories</vt:lpstr>
      <vt:lpstr>Will County, Illinois</vt:lpstr>
      <vt:lpstr>Allen, Texas</vt:lpstr>
      <vt:lpstr>How Success Stories Are Used </vt:lpstr>
      <vt:lpstr>Potential Obstacles </vt:lpstr>
      <vt:lpstr>Slide 15</vt:lpstr>
      <vt:lpstr>Public Perceptions Matter!</vt:lpstr>
      <vt:lpstr>Contact Info</vt:lpstr>
    </vt:vector>
  </TitlesOfParts>
  <Company>NREL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EERE PowerPoint 2007 Template: Green Version</dc:title>
  <dc:subject>Green version of the EERE PowerPoint template, for use with PowerPoint 2007.</dc:subject>
  <dc:creator/>
  <cp:lastModifiedBy>EE</cp:lastModifiedBy>
  <cp:revision>384</cp:revision>
  <dcterms:created xsi:type="dcterms:W3CDTF">2010-02-22T00:39:05Z</dcterms:created>
  <dcterms:modified xsi:type="dcterms:W3CDTF">2010-10-08T20:53:44Z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0x010100AE588985BF8CEA48AE503AC8C27F807D</vt:lpwstr>
  </property>
</Properties>
</file>