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charts/style1.xml" ContentType="application/vnd.ms-office.chartstyle+xml"/>
  <Override PartName="/ppt/drawings/drawing1.xml" ContentType="application/vnd.openxmlformats-officedocument.drawingml.chartshapes+xml"/>
  <Override PartName="/ppt/charts/chart1.xml" ContentType="application/vnd.openxmlformats-officedocument.drawingml.chart+xml"/>
  <Override PartName="/ppt/metadata" ContentType="application/binary"/>
  <Override PartName="/ppt/charts/colors1.xml" ContentType="application/vnd.ms-office.chartcolor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6858000" cx="12192000"/>
  <p:notesSz cx="7010400" cy="9296400"/>
  <p:embeddedFontLst>
    <p:embeddedFont>
      <p:font typeface="Arial Narrow"/>
      <p:regular r:id="rId23"/>
      <p:bold r:id="rId24"/>
      <p:italic r:id="rId25"/>
      <p:boldItalic r:id="rId26"/>
    </p:embeddedFont>
    <p:embeddedFont>
      <p:font typeface="Arial Black"/>
      <p:regular r:id="rId27"/>
    </p:embeddedFont>
    <p:embeddedFont>
      <p:font typeface="Century Gothic"/>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688">
          <p15:clr>
            <a:srgbClr val="A4A3A4"/>
          </p15:clr>
        </p15:guide>
        <p15:guide id="2" pos="3840">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 uri="http://customooxmlschemas.google.com/">
      <go:slidesCustomData xmlns:go="http://customooxmlschemas.google.com/" r:id="rId32" roundtripDataSignature="AMtx7mj44VGHsMLsVrA5oLFtX7EJvgOv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935B599-C8F1-4F93-9C0D-C34EBB9C07CB}">
  <a:tblStyle styleId="{5935B599-C8F1-4F93-9C0D-C34EBB9C07CB}" styleName="Table_0">
    <a:wholeTbl>
      <a:tcTxStyle b="off" i="off">
        <a:font>
          <a:latin typeface="Calibri"/>
          <a:ea typeface="Calibri"/>
          <a:cs typeface="Calibri"/>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40000"/>
            </a:schemeClr>
          </a:solidFill>
        </a:fill>
      </a:tcStyle>
    </a:band1H>
    <a:band2H>
      <a:tcTxStyle/>
    </a:band2H>
    <a:band1V>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fill>
          <a:solidFill>
            <a:schemeClr val="accent5">
              <a:alpha val="40000"/>
            </a:schemeClr>
          </a:solidFill>
        </a:fill>
      </a:tcStyle>
    </a:band1V>
    <a:band2V>
      <a:tcTxStyle/>
    </a:band2V>
    <a:la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Calibri"/>
          <a:ea typeface="Calibri"/>
          <a:cs typeface="Calibri"/>
        </a:font>
        <a:schemeClr val="lt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5"/>
          </a:solidFill>
        </a:fill>
      </a:tcStyle>
    </a:firstRow>
    <a:neCell>
      <a:tcTxStyle/>
    </a:neCell>
    <a:nwCell>
      <a:tcTxStyle/>
    </a:nwCell>
  </a:tblStyle>
  <a:tblStyle styleId="{2C7672DE-E804-4B5B-AFF5-EA511FFB9150}"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4E6E6"/>
          </a:solidFill>
        </a:fill>
      </a:tcStyle>
    </a:wholeTbl>
    <a:band1H>
      <a:tcTxStyle/>
      <a:tcStyle>
        <a:fill>
          <a:solidFill>
            <a:srgbClr val="E8CACA"/>
          </a:solidFill>
        </a:fill>
      </a:tcStyle>
    </a:band1H>
    <a:band2H>
      <a:tcTxStyle/>
    </a:band2H>
    <a:band1V>
      <a:tcTxStyle/>
      <a:tcStyle>
        <a:fill>
          <a:solidFill>
            <a:srgbClr val="E8C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688" orient="horz"/>
        <p:guide pos="3840"/>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26" Type="http://schemas.openxmlformats.org/officeDocument/2006/relationships/font" Target="fonts/ArialNarrow-boldItalic.fntdata"/><Relationship Id="rId13" Type="http://schemas.openxmlformats.org/officeDocument/2006/relationships/slide" Target="slides/slide6.xml"/><Relationship Id="rId18" Type="http://schemas.openxmlformats.org/officeDocument/2006/relationships/slide" Target="slides/slide11.xml"/><Relationship Id="rId21" Type="http://schemas.openxmlformats.org/officeDocument/2006/relationships/slide" Target="slides/slide14.xml"/><Relationship Id="rId3" Type="http://schemas.openxmlformats.org/officeDocument/2006/relationships/presProps" Target="presProps.xml"/><Relationship Id="rId34" Type="http://schemas.openxmlformats.org/officeDocument/2006/relationships/customXml" Target="../customXml/item2.xml"/><Relationship Id="rId25" Type="http://schemas.openxmlformats.org/officeDocument/2006/relationships/font" Target="fonts/ArialNarrow-italic.fntdata"/><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customXml" Target="../customXml/item1.xml"/><Relationship Id="rId20" Type="http://schemas.openxmlformats.org/officeDocument/2006/relationships/slide" Target="slides/slide13.xml"/><Relationship Id="rId2" Type="http://schemas.openxmlformats.org/officeDocument/2006/relationships/viewProps" Target="viewProps.xml"/><Relationship Id="rId29" Type="http://schemas.openxmlformats.org/officeDocument/2006/relationships/font" Target="fonts/CenturyGothic-bold.fntdata"/><Relationship Id="rId16" Type="http://schemas.openxmlformats.org/officeDocument/2006/relationships/slide" Target="slides/slide9.xml"/><Relationship Id="rId24" Type="http://schemas.openxmlformats.org/officeDocument/2006/relationships/font" Target="fonts/ArialNarrow-bold.fntdata"/><Relationship Id="rId1" Type="http://schemas.openxmlformats.org/officeDocument/2006/relationships/theme" Target="theme/theme1.xml"/><Relationship Id="rId6" Type="http://schemas.openxmlformats.org/officeDocument/2006/relationships/slideMaster" Target="slideMasters/slideMaster2.xml"/><Relationship Id="rId11" Type="http://schemas.openxmlformats.org/officeDocument/2006/relationships/slide" Target="slides/slide4.xml"/><Relationship Id="rId32" Type="http://customschemas.google.com/relationships/presentationmetadata" Target="metadata"/><Relationship Id="rId23" Type="http://schemas.openxmlformats.org/officeDocument/2006/relationships/font" Target="fonts/ArialNarrow-regular.fntdata"/><Relationship Id="rId28" Type="http://schemas.openxmlformats.org/officeDocument/2006/relationships/font" Target="fonts/CenturyGothic-regular.fntdata"/><Relationship Id="rId5" Type="http://schemas.openxmlformats.org/officeDocument/2006/relationships/slideMaster" Target="slideMasters/slideMaster1.xml"/><Relationship Id="rId15" Type="http://schemas.openxmlformats.org/officeDocument/2006/relationships/slide" Target="slides/slide8.xml"/><Relationship Id="rId31" Type="http://schemas.openxmlformats.org/officeDocument/2006/relationships/font" Target="fonts/CenturyGothic-boldItalic.fntdata"/><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slide" Target="slides/slide15.xml"/><Relationship Id="rId4" Type="http://schemas.openxmlformats.org/officeDocument/2006/relationships/tableStyles" Target="tableStyles.xml"/><Relationship Id="rId9" Type="http://schemas.openxmlformats.org/officeDocument/2006/relationships/slide" Target="slides/slide2.xml"/><Relationship Id="rId27" Type="http://schemas.openxmlformats.org/officeDocument/2006/relationships/font" Target="fonts/ArialBlack-regular.fntdata"/><Relationship Id="rId30" Type="http://schemas.openxmlformats.org/officeDocument/2006/relationships/font" Target="fonts/CenturyGothic-italic.fntdata"/><Relationship Id="rId14" Type="http://schemas.openxmlformats.org/officeDocument/2006/relationships/slide" Target="slides/slide7.xml"/><Relationship Id="rId35" Type="http://schemas.openxmlformats.org/officeDocument/2006/relationships/customXml" Target="../customXml/item3.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2445227223216415E-2"/>
          <c:y val="2.4204232283464567E-2"/>
          <c:w val="0.92413608196769914"/>
          <c:h val="0.8222243123719124"/>
        </c:manualLayout>
      </c:layout>
      <c:areaChart>
        <c:grouping val="standard"/>
        <c:varyColors val="0"/>
        <c:ser>
          <c:idx val="2"/>
          <c:order val="0"/>
          <c:tx>
            <c:strRef>
              <c:f>'RGGI Auction'!$F$2</c:f>
              <c:strCache>
                <c:ptCount val="1"/>
                <c:pt idx="0">
                  <c:v>RGGI Revenue</c:v>
                </c:pt>
              </c:strCache>
            </c:strRef>
          </c:tx>
          <c:spPr>
            <a:solidFill>
              <a:srgbClr val="E5E9EF"/>
            </a:solidFill>
            <a:ln>
              <a:solidFill>
                <a:schemeClr val="tx1"/>
              </a:solidFill>
            </a:ln>
            <a:effectLst/>
          </c:spPr>
          <c:dPt>
            <c:idx val="41"/>
            <c:bubble3D val="0"/>
            <c:spPr>
              <a:solidFill>
                <a:srgbClr val="E5E9EF"/>
              </a:solidFill>
              <a:ln w="28575" cap="rnd">
                <a:solidFill>
                  <a:schemeClr val="tx1"/>
                </a:solidFill>
                <a:prstDash val="sysDash"/>
                <a:round/>
              </a:ln>
              <a:effectLst/>
            </c:spPr>
            <c:extLst>
              <c:ext xmlns:c16="http://schemas.microsoft.com/office/drawing/2014/chart" uri="{C3380CC4-5D6E-409C-BE32-E72D297353CC}">
                <c16:uniqueId val="{00000001-6EAF-4F87-AC0C-EB9B6733DD2E}"/>
              </c:ext>
            </c:extLst>
          </c:dPt>
          <c:dPt>
            <c:idx val="42"/>
            <c:bubble3D val="0"/>
            <c:spPr>
              <a:solidFill>
                <a:srgbClr val="E5E9EF"/>
              </a:solidFill>
              <a:ln w="28575" cap="rnd">
                <a:solidFill>
                  <a:schemeClr val="tx1"/>
                </a:solidFill>
                <a:prstDash val="sysDash"/>
                <a:round/>
              </a:ln>
              <a:effectLst/>
            </c:spPr>
            <c:extLst>
              <c:ext xmlns:c16="http://schemas.microsoft.com/office/drawing/2014/chart" uri="{C3380CC4-5D6E-409C-BE32-E72D297353CC}">
                <c16:uniqueId val="{00000003-6EAF-4F87-AC0C-EB9B6733DD2E}"/>
              </c:ext>
            </c:extLst>
          </c:dPt>
          <c:dPt>
            <c:idx val="43"/>
            <c:bubble3D val="0"/>
            <c:spPr>
              <a:solidFill>
                <a:srgbClr val="E5E9EF"/>
              </a:solidFill>
              <a:ln w="28575" cap="rnd">
                <a:solidFill>
                  <a:schemeClr val="tx1"/>
                </a:solidFill>
                <a:prstDash val="sysDash"/>
                <a:round/>
              </a:ln>
              <a:effectLst/>
            </c:spPr>
            <c:extLst>
              <c:ext xmlns:c16="http://schemas.microsoft.com/office/drawing/2014/chart" uri="{C3380CC4-5D6E-409C-BE32-E72D297353CC}">
                <c16:uniqueId val="{00000005-6EAF-4F87-AC0C-EB9B6733DD2E}"/>
              </c:ext>
            </c:extLst>
          </c:dPt>
          <c:dPt>
            <c:idx val="44"/>
            <c:bubble3D val="0"/>
            <c:spPr>
              <a:solidFill>
                <a:srgbClr val="E5E9EF"/>
              </a:solidFill>
              <a:ln w="28575" cap="rnd">
                <a:solidFill>
                  <a:schemeClr val="tx1"/>
                </a:solidFill>
                <a:prstDash val="sysDash"/>
                <a:round/>
              </a:ln>
              <a:effectLst/>
            </c:spPr>
            <c:extLst>
              <c:ext xmlns:c16="http://schemas.microsoft.com/office/drawing/2014/chart" uri="{C3380CC4-5D6E-409C-BE32-E72D297353CC}">
                <c16:uniqueId val="{00000007-6EAF-4F87-AC0C-EB9B6733DD2E}"/>
              </c:ext>
            </c:extLst>
          </c:dPt>
          <c:dPt>
            <c:idx val="45"/>
            <c:bubble3D val="0"/>
            <c:spPr>
              <a:solidFill>
                <a:srgbClr val="E5E9EF"/>
              </a:solidFill>
              <a:ln w="28575" cap="rnd">
                <a:solidFill>
                  <a:schemeClr val="tx1"/>
                </a:solidFill>
                <a:prstDash val="sysDash"/>
                <a:round/>
              </a:ln>
              <a:effectLst/>
            </c:spPr>
            <c:extLst>
              <c:ext xmlns:c16="http://schemas.microsoft.com/office/drawing/2014/chart" uri="{C3380CC4-5D6E-409C-BE32-E72D297353CC}">
                <c16:uniqueId val="{00000009-6EAF-4F87-AC0C-EB9B6733DD2E}"/>
              </c:ext>
            </c:extLst>
          </c:dPt>
          <c:dPt>
            <c:idx val="46"/>
            <c:bubble3D val="0"/>
            <c:spPr>
              <a:solidFill>
                <a:srgbClr val="E5E9EF"/>
              </a:solidFill>
              <a:ln w="28575" cap="rnd">
                <a:solidFill>
                  <a:schemeClr val="tx1"/>
                </a:solidFill>
                <a:prstDash val="sysDash"/>
                <a:round/>
              </a:ln>
              <a:effectLst/>
            </c:spPr>
            <c:extLst>
              <c:ext xmlns:c16="http://schemas.microsoft.com/office/drawing/2014/chart" uri="{C3380CC4-5D6E-409C-BE32-E72D297353CC}">
                <c16:uniqueId val="{0000000B-6EAF-4F87-AC0C-EB9B6733DD2E}"/>
              </c:ext>
            </c:extLst>
          </c:dPt>
          <c:dPt>
            <c:idx val="47"/>
            <c:bubble3D val="0"/>
            <c:spPr>
              <a:solidFill>
                <a:srgbClr val="E5E9EF"/>
              </a:solidFill>
              <a:ln w="28575" cap="rnd">
                <a:solidFill>
                  <a:schemeClr val="tx1"/>
                </a:solidFill>
                <a:prstDash val="sysDash"/>
                <a:round/>
              </a:ln>
              <a:effectLst/>
            </c:spPr>
            <c:extLst>
              <c:ext xmlns:c16="http://schemas.microsoft.com/office/drawing/2014/chart" uri="{C3380CC4-5D6E-409C-BE32-E72D297353CC}">
                <c16:uniqueId val="{0000000D-6EAF-4F87-AC0C-EB9B6733DD2E}"/>
              </c:ext>
            </c:extLst>
          </c:dPt>
          <c:cat>
            <c:numRef>
              <c:f>'RGGI Auction'!$C$3:$C$56</c:f>
              <c:numCache>
                <c:formatCode>General</c:formatCode>
                <c:ptCount val="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numCache>
            </c:numRef>
          </c:cat>
          <c:val>
            <c:numRef>
              <c:f>'RGGI Auction'!$G$3:$G$56</c:f>
              <c:numCache>
                <c:formatCode>"$"#,##0_);[Red]\("$"#,##0\)</c:formatCode>
                <c:ptCount val="54"/>
                <c:pt idx="0">
                  <c:v>16.368567670000001</c:v>
                </c:pt>
                <c:pt idx="1">
                  <c:v>18.021419780000002</c:v>
                </c:pt>
                <c:pt idx="2">
                  <c:v>19.934204530000002</c:v>
                </c:pt>
                <c:pt idx="3">
                  <c:v>18.045416899999999</c:v>
                </c:pt>
                <c:pt idx="4">
                  <c:v>12.42438566</c:v>
                </c:pt>
                <c:pt idx="5">
                  <c:v>11.477582720000001</c:v>
                </c:pt>
                <c:pt idx="6">
                  <c:v>16.99406145</c:v>
                </c:pt>
                <c:pt idx="7">
                  <c:v>14.854467080000001</c:v>
                </c:pt>
                <c:pt idx="8">
                  <c:v>10.996956119999998</c:v>
                </c:pt>
                <c:pt idx="9">
                  <c:v>8.4133008</c:v>
                </c:pt>
                <c:pt idx="10">
                  <c:v>14.941049130000001</c:v>
                </c:pt>
                <c:pt idx="11">
                  <c:v>4.6038264299999998</c:v>
                </c:pt>
                <c:pt idx="12">
                  <c:v>2.5251855299999999</c:v>
                </c:pt>
                <c:pt idx="13">
                  <c:v>10.715392799999998</c:v>
                </c:pt>
                <c:pt idx="14">
                  <c:v>8.5130968300000003</c:v>
                </c:pt>
                <c:pt idx="15">
                  <c:v>8.6055805000000003</c:v>
                </c:pt>
                <c:pt idx="16">
                  <c:v>12.0089039</c:v>
                </c:pt>
                <c:pt idx="17">
                  <c:v>9.6722509699999986</c:v>
                </c:pt>
                <c:pt idx="18">
                  <c:v>26.823896399999999</c:v>
                </c:pt>
                <c:pt idx="19">
                  <c:v>30.751681229999999</c:v>
                </c:pt>
                <c:pt idx="20">
                  <c:v>23.335589070000001</c:v>
                </c:pt>
                <c:pt idx="21">
                  <c:v>26.219760000000001</c:v>
                </c:pt>
                <c:pt idx="22">
                  <c:v>19.369948000000001</c:v>
                </c:pt>
                <c:pt idx="23">
                  <c:v>18.704223819999999</c:v>
                </c:pt>
                <c:pt idx="24">
                  <c:v>18.182596</c:v>
                </c:pt>
                <c:pt idx="25">
                  <c:v>19.412157000000001</c:v>
                </c:pt>
                <c:pt idx="26">
                  <c:v>16.5095888</c:v>
                </c:pt>
                <c:pt idx="27">
                  <c:v>16.793084</c:v>
                </c:pt>
                <c:pt idx="28">
                  <c:v>32.048800419999999</c:v>
                </c:pt>
                <c:pt idx="29">
                  <c:v>22.899660000000001</c:v>
                </c:pt>
                <c:pt idx="30">
                  <c:v>15.71977575</c:v>
                </c:pt>
                <c:pt idx="31">
                  <c:v>13.625709990000001</c:v>
                </c:pt>
                <c:pt idx="32">
                  <c:v>13.923390039999999</c:v>
                </c:pt>
                <c:pt idx="33">
                  <c:v>10.461232300000001</c:v>
                </c:pt>
                <c:pt idx="34">
                  <c:v>8.9197740000000003</c:v>
                </c:pt>
                <c:pt idx="35">
                  <c:v>7.5230612599999995</c:v>
                </c:pt>
                <c:pt idx="36">
                  <c:v>12.934912050000001</c:v>
                </c:pt>
                <c:pt idx="37">
                  <c:v>11.2994634</c:v>
                </c:pt>
                <c:pt idx="38">
                  <c:v>9.6262513199999997</c:v>
                </c:pt>
                <c:pt idx="39">
                  <c:v>10.356520980000001</c:v>
                </c:pt>
                <c:pt idx="40">
                  <c:v>11.593120499999999</c:v>
                </c:pt>
                <c:pt idx="41">
                  <c:v>13.782932149999999</c:v>
                </c:pt>
                <c:pt idx="42">
                  <c:v>12.582188239999999</c:v>
                </c:pt>
                <c:pt idx="43">
                  <c:v>13.430215159999999</c:v>
                </c:pt>
                <c:pt idx="44">
                  <c:v>13.6267248</c:v>
                </c:pt>
                <c:pt idx="45">
                  <c:v>14.70114525</c:v>
                </c:pt>
                <c:pt idx="46">
                  <c:v>13.166494450000002</c:v>
                </c:pt>
                <c:pt idx="47">
                  <c:v>13.333190400000001</c:v>
                </c:pt>
                <c:pt idx="48">
                  <c:v>15.786867800000001</c:v>
                </c:pt>
                <c:pt idx="49">
                  <c:v>17.483902409999999</c:v>
                </c:pt>
                <c:pt idx="50">
                  <c:v>21.812980399999997</c:v>
                </c:pt>
                <c:pt idx="51">
                  <c:v>22.728710509999999</c:v>
                </c:pt>
                <c:pt idx="52">
                  <c:v>26.521581900000001</c:v>
                </c:pt>
                <c:pt idx="53">
                  <c:v>44.216341</c:v>
                </c:pt>
              </c:numCache>
            </c:numRef>
          </c:val>
          <c:extLst>
            <c:ext xmlns:c16="http://schemas.microsoft.com/office/drawing/2014/chart" uri="{C3380CC4-5D6E-409C-BE32-E72D297353CC}">
              <c16:uniqueId val="{0000000E-6EAF-4F87-AC0C-EB9B6733DD2E}"/>
            </c:ext>
          </c:extLst>
        </c:ser>
        <c:dLbls>
          <c:showLegendKey val="0"/>
          <c:showVal val="0"/>
          <c:showCatName val="0"/>
          <c:showSerName val="0"/>
          <c:showPercent val="0"/>
          <c:showBubbleSize val="0"/>
        </c:dLbls>
        <c:axId val="834145008"/>
        <c:axId val="834142512"/>
      </c:areaChart>
      <c:barChart>
        <c:barDir val="col"/>
        <c:grouping val="clustered"/>
        <c:varyColors val="0"/>
        <c:ser>
          <c:idx val="0"/>
          <c:order val="1"/>
          <c:tx>
            <c:strRef>
              <c:f>'RGGI Auction'!$H$2</c:f>
              <c:strCache>
                <c:ptCount val="1"/>
                <c:pt idx="0">
                  <c:v>Allowance Price</c:v>
                </c:pt>
              </c:strCache>
            </c:strRef>
          </c:tx>
          <c:spPr>
            <a:solidFill>
              <a:schemeClr val="accent5">
                <a:shade val="65000"/>
              </a:schemeClr>
            </a:solidFill>
            <a:ln>
              <a:noFill/>
            </a:ln>
            <a:effectLst/>
          </c:spPr>
          <c:invertIfNegative val="0"/>
          <c:dPt>
            <c:idx val="27"/>
            <c:invertIfNegative val="0"/>
            <c:bubble3D val="0"/>
            <c:spPr>
              <a:solidFill>
                <a:schemeClr val="accent5">
                  <a:shade val="65000"/>
                </a:schemeClr>
              </a:solidFill>
              <a:ln>
                <a:noFill/>
              </a:ln>
              <a:effectLst/>
            </c:spPr>
            <c:extLst>
              <c:ext xmlns:c16="http://schemas.microsoft.com/office/drawing/2014/chart" uri="{C3380CC4-5D6E-409C-BE32-E72D297353CC}">
                <c16:uniqueId val="{00000010-6EAF-4F87-AC0C-EB9B6733DD2E}"/>
              </c:ext>
            </c:extLst>
          </c:dPt>
          <c:dPt>
            <c:idx val="28"/>
            <c:invertIfNegative val="0"/>
            <c:bubble3D val="0"/>
            <c:spPr>
              <a:solidFill>
                <a:schemeClr val="accent5">
                  <a:shade val="65000"/>
                </a:schemeClr>
              </a:solidFill>
              <a:ln>
                <a:noFill/>
              </a:ln>
              <a:effectLst/>
            </c:spPr>
            <c:extLst>
              <c:ext xmlns:c16="http://schemas.microsoft.com/office/drawing/2014/chart" uri="{C3380CC4-5D6E-409C-BE32-E72D297353CC}">
                <c16:uniqueId val="{00000012-6EAF-4F87-AC0C-EB9B6733DD2E}"/>
              </c:ext>
            </c:extLst>
          </c:dPt>
          <c:dPt>
            <c:idx val="29"/>
            <c:invertIfNegative val="0"/>
            <c:bubble3D val="0"/>
            <c:spPr>
              <a:solidFill>
                <a:schemeClr val="accent5">
                  <a:shade val="65000"/>
                </a:schemeClr>
              </a:solidFill>
              <a:ln>
                <a:noFill/>
              </a:ln>
              <a:effectLst/>
            </c:spPr>
            <c:extLst>
              <c:ext xmlns:c16="http://schemas.microsoft.com/office/drawing/2014/chart" uri="{C3380CC4-5D6E-409C-BE32-E72D297353CC}">
                <c16:uniqueId val="{00000014-6EAF-4F87-AC0C-EB9B6733DD2E}"/>
              </c:ext>
            </c:extLst>
          </c:dPt>
          <c:dPt>
            <c:idx val="30"/>
            <c:invertIfNegative val="0"/>
            <c:bubble3D val="0"/>
            <c:spPr>
              <a:solidFill>
                <a:schemeClr val="accent5">
                  <a:shade val="65000"/>
                </a:schemeClr>
              </a:solidFill>
              <a:ln>
                <a:noFill/>
              </a:ln>
              <a:effectLst/>
            </c:spPr>
            <c:extLst>
              <c:ext xmlns:c16="http://schemas.microsoft.com/office/drawing/2014/chart" uri="{C3380CC4-5D6E-409C-BE32-E72D297353CC}">
                <c16:uniqueId val="{00000016-6EAF-4F87-AC0C-EB9B6733DD2E}"/>
              </c:ext>
            </c:extLst>
          </c:dPt>
          <c:dPt>
            <c:idx val="31"/>
            <c:invertIfNegative val="0"/>
            <c:bubble3D val="0"/>
            <c:spPr>
              <a:solidFill>
                <a:schemeClr val="accent5">
                  <a:shade val="65000"/>
                </a:schemeClr>
              </a:solidFill>
              <a:ln>
                <a:noFill/>
              </a:ln>
              <a:effectLst/>
            </c:spPr>
            <c:extLst>
              <c:ext xmlns:c16="http://schemas.microsoft.com/office/drawing/2014/chart" uri="{C3380CC4-5D6E-409C-BE32-E72D297353CC}">
                <c16:uniqueId val="{00000018-6EAF-4F87-AC0C-EB9B6733DD2E}"/>
              </c:ext>
            </c:extLst>
          </c:dPt>
          <c:dPt>
            <c:idx val="32"/>
            <c:invertIfNegative val="0"/>
            <c:bubble3D val="0"/>
            <c:spPr>
              <a:solidFill>
                <a:schemeClr val="accent5">
                  <a:shade val="65000"/>
                </a:schemeClr>
              </a:solidFill>
              <a:ln>
                <a:noFill/>
              </a:ln>
              <a:effectLst/>
            </c:spPr>
            <c:extLst>
              <c:ext xmlns:c16="http://schemas.microsoft.com/office/drawing/2014/chart" uri="{C3380CC4-5D6E-409C-BE32-E72D297353CC}">
                <c16:uniqueId val="{0000001A-6EAF-4F87-AC0C-EB9B6733DD2E}"/>
              </c:ext>
            </c:extLst>
          </c:dPt>
          <c:dPt>
            <c:idx val="33"/>
            <c:invertIfNegative val="0"/>
            <c:bubble3D val="0"/>
            <c:spPr>
              <a:solidFill>
                <a:schemeClr val="accent5">
                  <a:shade val="65000"/>
                </a:schemeClr>
              </a:solidFill>
              <a:ln>
                <a:noFill/>
              </a:ln>
              <a:effectLst/>
            </c:spPr>
            <c:extLst>
              <c:ext xmlns:c16="http://schemas.microsoft.com/office/drawing/2014/chart" uri="{C3380CC4-5D6E-409C-BE32-E72D297353CC}">
                <c16:uniqueId val="{0000001C-6EAF-4F87-AC0C-EB9B6733DD2E}"/>
              </c:ext>
            </c:extLst>
          </c:dPt>
          <c:dPt>
            <c:idx val="36"/>
            <c:invertIfNegative val="0"/>
            <c:bubble3D val="0"/>
            <c:spPr>
              <a:solidFill>
                <a:schemeClr val="accent5">
                  <a:shade val="65000"/>
                </a:schemeClr>
              </a:solidFill>
              <a:ln>
                <a:noFill/>
              </a:ln>
              <a:effectLst/>
            </c:spPr>
            <c:extLst>
              <c:ext xmlns:c16="http://schemas.microsoft.com/office/drawing/2014/chart" uri="{C3380CC4-5D6E-409C-BE32-E72D297353CC}">
                <c16:uniqueId val="{0000001E-6EAF-4F87-AC0C-EB9B6733DD2E}"/>
              </c:ext>
            </c:extLst>
          </c:dPt>
          <c:dPt>
            <c:idx val="37"/>
            <c:invertIfNegative val="0"/>
            <c:bubble3D val="0"/>
            <c:spPr>
              <a:solidFill>
                <a:schemeClr val="accent5">
                  <a:shade val="65000"/>
                </a:schemeClr>
              </a:solidFill>
              <a:ln>
                <a:noFill/>
              </a:ln>
              <a:effectLst/>
            </c:spPr>
            <c:extLst>
              <c:ext xmlns:c16="http://schemas.microsoft.com/office/drawing/2014/chart" uri="{C3380CC4-5D6E-409C-BE32-E72D297353CC}">
                <c16:uniqueId val="{00000020-6EAF-4F87-AC0C-EB9B6733DD2E}"/>
              </c:ext>
            </c:extLst>
          </c:dPt>
          <c:dPt>
            <c:idx val="38"/>
            <c:invertIfNegative val="0"/>
            <c:bubble3D val="0"/>
            <c:spPr>
              <a:solidFill>
                <a:schemeClr val="accent5">
                  <a:shade val="65000"/>
                </a:schemeClr>
              </a:solidFill>
              <a:ln>
                <a:noFill/>
              </a:ln>
              <a:effectLst/>
            </c:spPr>
            <c:extLst>
              <c:ext xmlns:c16="http://schemas.microsoft.com/office/drawing/2014/chart" uri="{C3380CC4-5D6E-409C-BE32-E72D297353CC}">
                <c16:uniqueId val="{00000022-6EAF-4F87-AC0C-EB9B6733DD2E}"/>
              </c:ext>
            </c:extLst>
          </c:dPt>
          <c:dPt>
            <c:idx val="39"/>
            <c:invertIfNegative val="0"/>
            <c:bubble3D val="0"/>
            <c:spPr>
              <a:solidFill>
                <a:schemeClr val="accent5">
                  <a:shade val="65000"/>
                </a:schemeClr>
              </a:solidFill>
              <a:ln>
                <a:solidFill>
                  <a:schemeClr val="accent5">
                    <a:lumMod val="60000"/>
                    <a:lumOff val="40000"/>
                  </a:schemeClr>
                </a:solidFill>
              </a:ln>
              <a:effectLst/>
            </c:spPr>
            <c:extLst>
              <c:ext xmlns:c16="http://schemas.microsoft.com/office/drawing/2014/chart" uri="{C3380CC4-5D6E-409C-BE32-E72D297353CC}">
                <c16:uniqueId val="{00000024-6EAF-4F87-AC0C-EB9B6733DD2E}"/>
              </c:ext>
            </c:extLst>
          </c:dPt>
          <c:dPt>
            <c:idx val="40"/>
            <c:invertIfNegative val="0"/>
            <c:bubble3D val="0"/>
            <c:spPr>
              <a:solidFill>
                <a:schemeClr val="accent5">
                  <a:shade val="65000"/>
                </a:schemeClr>
              </a:solidFill>
              <a:ln>
                <a:noFill/>
              </a:ln>
              <a:effectLst/>
            </c:spPr>
            <c:extLst>
              <c:ext xmlns:c16="http://schemas.microsoft.com/office/drawing/2014/chart" uri="{C3380CC4-5D6E-409C-BE32-E72D297353CC}">
                <c16:uniqueId val="{00000026-6EAF-4F87-AC0C-EB9B6733DD2E}"/>
              </c:ext>
            </c:extLst>
          </c:dPt>
          <c:dPt>
            <c:idx val="41"/>
            <c:invertIfNegative val="0"/>
            <c:bubble3D val="0"/>
            <c:spPr>
              <a:solidFill>
                <a:schemeClr val="accent5">
                  <a:shade val="65000"/>
                </a:schemeClr>
              </a:solidFill>
              <a:ln>
                <a:noFill/>
              </a:ln>
              <a:effectLst/>
            </c:spPr>
            <c:extLst>
              <c:ext xmlns:c16="http://schemas.microsoft.com/office/drawing/2014/chart" uri="{C3380CC4-5D6E-409C-BE32-E72D297353CC}">
                <c16:uniqueId val="{00000028-6EAF-4F87-AC0C-EB9B6733DD2E}"/>
              </c:ext>
            </c:extLst>
          </c:dPt>
          <c:dPt>
            <c:idx val="42"/>
            <c:invertIfNegative val="0"/>
            <c:bubble3D val="0"/>
            <c:spPr>
              <a:solidFill>
                <a:schemeClr val="accent5">
                  <a:shade val="65000"/>
                </a:schemeClr>
              </a:solidFill>
              <a:ln>
                <a:noFill/>
              </a:ln>
              <a:effectLst/>
            </c:spPr>
            <c:extLst>
              <c:ext xmlns:c16="http://schemas.microsoft.com/office/drawing/2014/chart" uri="{C3380CC4-5D6E-409C-BE32-E72D297353CC}">
                <c16:uniqueId val="{0000002A-6EAF-4F87-AC0C-EB9B6733DD2E}"/>
              </c:ext>
            </c:extLst>
          </c:dPt>
          <c:dPt>
            <c:idx val="43"/>
            <c:invertIfNegative val="0"/>
            <c:bubble3D val="0"/>
            <c:spPr>
              <a:solidFill>
                <a:schemeClr val="accent5">
                  <a:shade val="65000"/>
                </a:schemeClr>
              </a:solidFill>
              <a:ln>
                <a:noFill/>
              </a:ln>
              <a:effectLst/>
            </c:spPr>
            <c:extLst>
              <c:ext xmlns:c16="http://schemas.microsoft.com/office/drawing/2014/chart" uri="{C3380CC4-5D6E-409C-BE32-E72D297353CC}">
                <c16:uniqueId val="{0000002C-6EAF-4F87-AC0C-EB9B6733DD2E}"/>
              </c:ext>
            </c:extLst>
          </c:dPt>
          <c:dPt>
            <c:idx val="44"/>
            <c:invertIfNegative val="0"/>
            <c:bubble3D val="0"/>
            <c:spPr>
              <a:solidFill>
                <a:schemeClr val="accent5">
                  <a:shade val="65000"/>
                </a:schemeClr>
              </a:solidFill>
              <a:ln>
                <a:noFill/>
              </a:ln>
              <a:effectLst/>
            </c:spPr>
            <c:extLst>
              <c:ext xmlns:c16="http://schemas.microsoft.com/office/drawing/2014/chart" uri="{C3380CC4-5D6E-409C-BE32-E72D297353CC}">
                <c16:uniqueId val="{0000002E-6EAF-4F87-AC0C-EB9B6733DD2E}"/>
              </c:ext>
            </c:extLst>
          </c:dPt>
          <c:dPt>
            <c:idx val="45"/>
            <c:invertIfNegative val="0"/>
            <c:bubble3D val="0"/>
            <c:spPr>
              <a:solidFill>
                <a:schemeClr val="accent5">
                  <a:shade val="65000"/>
                </a:schemeClr>
              </a:solidFill>
              <a:ln>
                <a:noFill/>
              </a:ln>
              <a:effectLst/>
            </c:spPr>
            <c:extLst>
              <c:ext xmlns:c16="http://schemas.microsoft.com/office/drawing/2014/chart" uri="{C3380CC4-5D6E-409C-BE32-E72D297353CC}">
                <c16:uniqueId val="{00000030-6EAF-4F87-AC0C-EB9B6733DD2E}"/>
              </c:ext>
            </c:extLst>
          </c:dPt>
          <c:dPt>
            <c:idx val="46"/>
            <c:invertIfNegative val="0"/>
            <c:bubble3D val="0"/>
            <c:spPr>
              <a:solidFill>
                <a:schemeClr val="accent5">
                  <a:shade val="65000"/>
                </a:schemeClr>
              </a:solidFill>
              <a:ln>
                <a:noFill/>
              </a:ln>
              <a:effectLst/>
            </c:spPr>
            <c:extLst>
              <c:ext xmlns:c16="http://schemas.microsoft.com/office/drawing/2014/chart" uri="{C3380CC4-5D6E-409C-BE32-E72D297353CC}">
                <c16:uniqueId val="{00000032-6EAF-4F87-AC0C-EB9B6733DD2E}"/>
              </c:ext>
            </c:extLst>
          </c:dPt>
          <c:dPt>
            <c:idx val="47"/>
            <c:invertIfNegative val="0"/>
            <c:bubble3D val="0"/>
            <c:spPr>
              <a:solidFill>
                <a:schemeClr val="accent5">
                  <a:shade val="65000"/>
                </a:schemeClr>
              </a:solidFill>
              <a:ln>
                <a:noFill/>
              </a:ln>
              <a:effectLst/>
            </c:spPr>
            <c:extLst>
              <c:ext xmlns:c16="http://schemas.microsoft.com/office/drawing/2014/chart" uri="{C3380CC4-5D6E-409C-BE32-E72D297353CC}">
                <c16:uniqueId val="{00000034-6EAF-4F87-AC0C-EB9B6733DD2E}"/>
              </c:ext>
            </c:extLst>
          </c:dPt>
          <c:dPt>
            <c:idx val="48"/>
            <c:invertIfNegative val="0"/>
            <c:bubble3D val="0"/>
            <c:spPr>
              <a:solidFill>
                <a:schemeClr val="accent5">
                  <a:shade val="65000"/>
                </a:schemeClr>
              </a:solidFill>
              <a:ln>
                <a:noFill/>
              </a:ln>
              <a:effectLst/>
            </c:spPr>
            <c:extLst>
              <c:ext xmlns:c16="http://schemas.microsoft.com/office/drawing/2014/chart" uri="{C3380CC4-5D6E-409C-BE32-E72D297353CC}">
                <c16:uniqueId val="{00000036-6EAF-4F87-AC0C-EB9B6733DD2E}"/>
              </c:ext>
            </c:extLst>
          </c:dPt>
          <c:dPt>
            <c:idx val="49"/>
            <c:invertIfNegative val="0"/>
            <c:bubble3D val="0"/>
            <c:spPr>
              <a:solidFill>
                <a:schemeClr val="accent5">
                  <a:shade val="65000"/>
                </a:schemeClr>
              </a:solidFill>
              <a:ln>
                <a:noFill/>
              </a:ln>
              <a:effectLst/>
            </c:spPr>
            <c:extLst>
              <c:ext xmlns:c16="http://schemas.microsoft.com/office/drawing/2014/chart" uri="{C3380CC4-5D6E-409C-BE32-E72D297353CC}">
                <c16:uniqueId val="{00000038-6EAF-4F87-AC0C-EB9B6733DD2E}"/>
              </c:ext>
            </c:extLst>
          </c:dPt>
          <c:dPt>
            <c:idx val="50"/>
            <c:invertIfNegative val="0"/>
            <c:bubble3D val="0"/>
            <c:spPr>
              <a:solidFill>
                <a:schemeClr val="accent5">
                  <a:shade val="65000"/>
                </a:schemeClr>
              </a:solidFill>
              <a:ln>
                <a:noFill/>
              </a:ln>
              <a:effectLst/>
            </c:spPr>
            <c:extLst>
              <c:ext xmlns:c16="http://schemas.microsoft.com/office/drawing/2014/chart" uri="{C3380CC4-5D6E-409C-BE32-E72D297353CC}">
                <c16:uniqueId val="{0000003A-6EAF-4F87-AC0C-EB9B6733DD2E}"/>
              </c:ext>
            </c:extLst>
          </c:dPt>
          <c:dPt>
            <c:idx val="51"/>
            <c:invertIfNegative val="0"/>
            <c:bubble3D val="0"/>
            <c:spPr>
              <a:solidFill>
                <a:schemeClr val="accent5">
                  <a:shade val="65000"/>
                </a:schemeClr>
              </a:solidFill>
              <a:ln>
                <a:noFill/>
              </a:ln>
              <a:effectLst/>
            </c:spPr>
            <c:extLst>
              <c:ext xmlns:c16="http://schemas.microsoft.com/office/drawing/2014/chart" uri="{C3380CC4-5D6E-409C-BE32-E72D297353CC}">
                <c16:uniqueId val="{0000003C-6EAF-4F87-AC0C-EB9B6733DD2E}"/>
              </c:ext>
            </c:extLst>
          </c:dPt>
          <c:dLbls>
            <c:dLbl>
              <c:idx val="1"/>
              <c:delete val="1"/>
              <c:extLst>
                <c:ext xmlns:c15="http://schemas.microsoft.com/office/drawing/2012/chart" uri="{CE6537A1-D6FC-4f65-9D91-7224C49458BB}"/>
                <c:ext xmlns:c16="http://schemas.microsoft.com/office/drawing/2014/chart" uri="{C3380CC4-5D6E-409C-BE32-E72D297353CC}">
                  <c16:uniqueId val="{0000003D-6EAF-4F87-AC0C-EB9B6733DD2E}"/>
                </c:ext>
              </c:extLst>
            </c:dLbl>
            <c:dLbl>
              <c:idx val="3"/>
              <c:delete val="1"/>
              <c:extLst>
                <c:ext xmlns:c15="http://schemas.microsoft.com/office/drawing/2012/chart" uri="{CE6537A1-D6FC-4f65-9D91-7224C49458BB}"/>
                <c:ext xmlns:c16="http://schemas.microsoft.com/office/drawing/2014/chart" uri="{C3380CC4-5D6E-409C-BE32-E72D297353CC}">
                  <c16:uniqueId val="{0000003E-6EAF-4F87-AC0C-EB9B6733DD2E}"/>
                </c:ext>
              </c:extLst>
            </c:dLbl>
            <c:dLbl>
              <c:idx val="5"/>
              <c:delete val="1"/>
              <c:extLst>
                <c:ext xmlns:c15="http://schemas.microsoft.com/office/drawing/2012/chart" uri="{CE6537A1-D6FC-4f65-9D91-7224C49458BB}"/>
                <c:ext xmlns:c16="http://schemas.microsoft.com/office/drawing/2014/chart" uri="{C3380CC4-5D6E-409C-BE32-E72D297353CC}">
                  <c16:uniqueId val="{0000003F-6EAF-4F87-AC0C-EB9B6733DD2E}"/>
                </c:ext>
              </c:extLst>
            </c:dLbl>
            <c:dLbl>
              <c:idx val="7"/>
              <c:delete val="1"/>
              <c:extLst>
                <c:ext xmlns:c15="http://schemas.microsoft.com/office/drawing/2012/chart" uri="{CE6537A1-D6FC-4f65-9D91-7224C49458BB}"/>
                <c:ext xmlns:c16="http://schemas.microsoft.com/office/drawing/2014/chart" uri="{C3380CC4-5D6E-409C-BE32-E72D297353CC}">
                  <c16:uniqueId val="{00000040-6EAF-4F87-AC0C-EB9B6733DD2E}"/>
                </c:ext>
              </c:extLst>
            </c:dLbl>
            <c:dLbl>
              <c:idx val="9"/>
              <c:delete val="1"/>
              <c:extLst>
                <c:ext xmlns:c15="http://schemas.microsoft.com/office/drawing/2012/chart" uri="{CE6537A1-D6FC-4f65-9D91-7224C49458BB}"/>
                <c:ext xmlns:c16="http://schemas.microsoft.com/office/drawing/2014/chart" uri="{C3380CC4-5D6E-409C-BE32-E72D297353CC}">
                  <c16:uniqueId val="{00000041-6EAF-4F87-AC0C-EB9B6733DD2E}"/>
                </c:ext>
              </c:extLst>
            </c:dLbl>
            <c:dLbl>
              <c:idx val="11"/>
              <c:delete val="1"/>
              <c:extLst>
                <c:ext xmlns:c15="http://schemas.microsoft.com/office/drawing/2012/chart" uri="{CE6537A1-D6FC-4f65-9D91-7224C49458BB}"/>
                <c:ext xmlns:c16="http://schemas.microsoft.com/office/drawing/2014/chart" uri="{C3380CC4-5D6E-409C-BE32-E72D297353CC}">
                  <c16:uniqueId val="{00000042-6EAF-4F87-AC0C-EB9B6733DD2E}"/>
                </c:ext>
              </c:extLst>
            </c:dLbl>
            <c:dLbl>
              <c:idx val="13"/>
              <c:delete val="1"/>
              <c:extLst>
                <c:ext xmlns:c15="http://schemas.microsoft.com/office/drawing/2012/chart" uri="{CE6537A1-D6FC-4f65-9D91-7224C49458BB}"/>
                <c:ext xmlns:c16="http://schemas.microsoft.com/office/drawing/2014/chart" uri="{C3380CC4-5D6E-409C-BE32-E72D297353CC}">
                  <c16:uniqueId val="{00000043-6EAF-4F87-AC0C-EB9B6733DD2E}"/>
                </c:ext>
              </c:extLst>
            </c:dLbl>
            <c:dLbl>
              <c:idx val="15"/>
              <c:delete val="1"/>
              <c:extLst>
                <c:ext xmlns:c15="http://schemas.microsoft.com/office/drawing/2012/chart" uri="{CE6537A1-D6FC-4f65-9D91-7224C49458BB}"/>
                <c:ext xmlns:c16="http://schemas.microsoft.com/office/drawing/2014/chart" uri="{C3380CC4-5D6E-409C-BE32-E72D297353CC}">
                  <c16:uniqueId val="{00000044-6EAF-4F87-AC0C-EB9B6733DD2E}"/>
                </c:ext>
              </c:extLst>
            </c:dLbl>
            <c:dLbl>
              <c:idx val="17"/>
              <c:delete val="1"/>
              <c:extLst>
                <c:ext xmlns:c15="http://schemas.microsoft.com/office/drawing/2012/chart" uri="{CE6537A1-D6FC-4f65-9D91-7224C49458BB}"/>
                <c:ext xmlns:c16="http://schemas.microsoft.com/office/drawing/2014/chart" uri="{C3380CC4-5D6E-409C-BE32-E72D297353CC}">
                  <c16:uniqueId val="{00000045-6EAF-4F87-AC0C-EB9B6733DD2E}"/>
                </c:ext>
              </c:extLst>
            </c:dLbl>
            <c:dLbl>
              <c:idx val="19"/>
              <c:delete val="1"/>
              <c:extLst>
                <c:ext xmlns:c15="http://schemas.microsoft.com/office/drawing/2012/chart" uri="{CE6537A1-D6FC-4f65-9D91-7224C49458BB}"/>
                <c:ext xmlns:c16="http://schemas.microsoft.com/office/drawing/2014/chart" uri="{C3380CC4-5D6E-409C-BE32-E72D297353CC}">
                  <c16:uniqueId val="{00000046-6EAF-4F87-AC0C-EB9B6733DD2E}"/>
                </c:ext>
              </c:extLst>
            </c:dLbl>
            <c:dLbl>
              <c:idx val="21"/>
              <c:delete val="1"/>
              <c:extLst>
                <c:ext xmlns:c15="http://schemas.microsoft.com/office/drawing/2012/chart" uri="{CE6537A1-D6FC-4f65-9D91-7224C49458BB}"/>
                <c:ext xmlns:c16="http://schemas.microsoft.com/office/drawing/2014/chart" uri="{C3380CC4-5D6E-409C-BE32-E72D297353CC}">
                  <c16:uniqueId val="{00000047-6EAF-4F87-AC0C-EB9B6733DD2E}"/>
                </c:ext>
              </c:extLst>
            </c:dLbl>
            <c:dLbl>
              <c:idx val="23"/>
              <c:delete val="1"/>
              <c:extLst>
                <c:ext xmlns:c15="http://schemas.microsoft.com/office/drawing/2012/chart" uri="{CE6537A1-D6FC-4f65-9D91-7224C49458BB}"/>
                <c:ext xmlns:c16="http://schemas.microsoft.com/office/drawing/2014/chart" uri="{C3380CC4-5D6E-409C-BE32-E72D297353CC}">
                  <c16:uniqueId val="{00000048-6EAF-4F87-AC0C-EB9B6733DD2E}"/>
                </c:ext>
              </c:extLst>
            </c:dLbl>
            <c:dLbl>
              <c:idx val="25"/>
              <c:delete val="1"/>
              <c:extLst>
                <c:ext xmlns:c15="http://schemas.microsoft.com/office/drawing/2012/chart" uri="{CE6537A1-D6FC-4f65-9D91-7224C49458BB}"/>
                <c:ext xmlns:c16="http://schemas.microsoft.com/office/drawing/2014/chart" uri="{C3380CC4-5D6E-409C-BE32-E72D297353CC}">
                  <c16:uniqueId val="{00000049-6EAF-4F87-AC0C-EB9B6733DD2E}"/>
                </c:ext>
              </c:extLst>
            </c:dLbl>
            <c:dLbl>
              <c:idx val="27"/>
              <c:delete val="1"/>
              <c:extLst>
                <c:ext xmlns:c15="http://schemas.microsoft.com/office/drawing/2012/chart" uri="{CE6537A1-D6FC-4f65-9D91-7224C49458BB}"/>
                <c:ext xmlns:c16="http://schemas.microsoft.com/office/drawing/2014/chart" uri="{C3380CC4-5D6E-409C-BE32-E72D297353CC}">
                  <c16:uniqueId val="{00000010-6EAF-4F87-AC0C-EB9B6733DD2E}"/>
                </c:ext>
              </c:extLst>
            </c:dLbl>
            <c:dLbl>
              <c:idx val="31"/>
              <c:delete val="1"/>
              <c:extLst>
                <c:ext xmlns:c15="http://schemas.microsoft.com/office/drawing/2012/chart" uri="{CE6537A1-D6FC-4f65-9D91-7224C49458BB}"/>
                <c:ext xmlns:c16="http://schemas.microsoft.com/office/drawing/2014/chart" uri="{C3380CC4-5D6E-409C-BE32-E72D297353CC}">
                  <c16:uniqueId val="{00000018-6EAF-4F87-AC0C-EB9B6733DD2E}"/>
                </c:ext>
              </c:extLst>
            </c:dLbl>
            <c:dLbl>
              <c:idx val="34"/>
              <c:delete val="1"/>
              <c:extLst>
                <c:ext xmlns:c15="http://schemas.microsoft.com/office/drawing/2012/chart" uri="{CE6537A1-D6FC-4f65-9D91-7224C49458BB}"/>
                <c:ext xmlns:c16="http://schemas.microsoft.com/office/drawing/2014/chart" uri="{C3380CC4-5D6E-409C-BE32-E72D297353CC}">
                  <c16:uniqueId val="{0000004A-6EAF-4F87-AC0C-EB9B6733DD2E}"/>
                </c:ext>
              </c:extLst>
            </c:dLbl>
            <c:dLbl>
              <c:idx val="37"/>
              <c:delete val="1"/>
              <c:extLst>
                <c:ext xmlns:c15="http://schemas.microsoft.com/office/drawing/2012/chart" uri="{CE6537A1-D6FC-4f65-9D91-7224C49458BB}"/>
                <c:ext xmlns:c16="http://schemas.microsoft.com/office/drawing/2014/chart" uri="{C3380CC4-5D6E-409C-BE32-E72D297353CC}">
                  <c16:uniqueId val="{00000020-6EAF-4F87-AC0C-EB9B6733DD2E}"/>
                </c:ext>
              </c:extLst>
            </c:dLbl>
            <c:dLbl>
              <c:idx val="39"/>
              <c:delete val="1"/>
              <c:extLst>
                <c:ext xmlns:c15="http://schemas.microsoft.com/office/drawing/2012/chart" uri="{CE6537A1-D6FC-4f65-9D91-7224C49458BB}"/>
                <c:ext xmlns:c16="http://schemas.microsoft.com/office/drawing/2014/chart" uri="{C3380CC4-5D6E-409C-BE32-E72D297353CC}">
                  <c16:uniqueId val="{00000024-6EAF-4F87-AC0C-EB9B6733DD2E}"/>
                </c:ext>
              </c:extLst>
            </c:dLbl>
            <c:dLbl>
              <c:idx val="41"/>
              <c:delete val="1"/>
              <c:extLst>
                <c:ext xmlns:c15="http://schemas.microsoft.com/office/drawing/2012/chart" uri="{CE6537A1-D6FC-4f65-9D91-7224C49458BB}"/>
                <c:ext xmlns:c16="http://schemas.microsoft.com/office/drawing/2014/chart" uri="{C3380CC4-5D6E-409C-BE32-E72D297353CC}">
                  <c16:uniqueId val="{00000028-6EAF-4F87-AC0C-EB9B6733DD2E}"/>
                </c:ext>
              </c:extLst>
            </c:dLbl>
            <c:dLbl>
              <c:idx val="43"/>
              <c:delete val="1"/>
              <c:extLst>
                <c:ext xmlns:c15="http://schemas.microsoft.com/office/drawing/2012/chart" uri="{CE6537A1-D6FC-4f65-9D91-7224C49458BB}"/>
                <c:ext xmlns:c16="http://schemas.microsoft.com/office/drawing/2014/chart" uri="{C3380CC4-5D6E-409C-BE32-E72D297353CC}">
                  <c16:uniqueId val="{0000002C-6EAF-4F87-AC0C-EB9B6733DD2E}"/>
                </c:ext>
              </c:extLst>
            </c:dLbl>
            <c:dLbl>
              <c:idx val="45"/>
              <c:delete val="1"/>
              <c:extLst>
                <c:ext xmlns:c15="http://schemas.microsoft.com/office/drawing/2012/chart" uri="{CE6537A1-D6FC-4f65-9D91-7224C49458BB}"/>
                <c:ext xmlns:c16="http://schemas.microsoft.com/office/drawing/2014/chart" uri="{C3380CC4-5D6E-409C-BE32-E72D297353CC}">
                  <c16:uniqueId val="{00000030-6EAF-4F87-AC0C-EB9B6733DD2E}"/>
                </c:ext>
              </c:extLst>
            </c:dLbl>
            <c:dLbl>
              <c:idx val="47"/>
              <c:delete val="1"/>
              <c:extLst>
                <c:ext xmlns:c15="http://schemas.microsoft.com/office/drawing/2012/chart" uri="{CE6537A1-D6FC-4f65-9D91-7224C49458BB}"/>
                <c:ext xmlns:c16="http://schemas.microsoft.com/office/drawing/2014/chart" uri="{C3380CC4-5D6E-409C-BE32-E72D297353CC}">
                  <c16:uniqueId val="{00000034-6EAF-4F87-AC0C-EB9B6733DD2E}"/>
                </c:ext>
              </c:extLst>
            </c:dLbl>
            <c:dLbl>
              <c:idx val="4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6EAF-4F87-AC0C-EB9B6733DD2E}"/>
                </c:ext>
              </c:extLst>
            </c:dLbl>
            <c:dLbl>
              <c:idx val="49"/>
              <c:delete val="1"/>
              <c:extLst>
                <c:ext xmlns:c15="http://schemas.microsoft.com/office/drawing/2012/chart" uri="{CE6537A1-D6FC-4f65-9D91-7224C49458BB}"/>
                <c:ext xmlns:c16="http://schemas.microsoft.com/office/drawing/2014/chart" uri="{C3380CC4-5D6E-409C-BE32-E72D297353CC}">
                  <c16:uniqueId val="{00000038-6EAF-4F87-AC0C-EB9B6733DD2E}"/>
                </c:ext>
              </c:extLst>
            </c:dLbl>
            <c:dLbl>
              <c:idx val="50"/>
              <c:delete val="1"/>
              <c:extLst>
                <c:ext xmlns:c15="http://schemas.microsoft.com/office/drawing/2012/chart" uri="{CE6537A1-D6FC-4f65-9D91-7224C49458BB}">
                  <c15:layout>
                    <c:manualLayout>
                      <c:w val="3.1605852214294433E-2"/>
                      <c:h val="4.8395102794388016E-2"/>
                    </c:manualLayout>
                  </c15:layout>
                </c:ext>
                <c:ext xmlns:c16="http://schemas.microsoft.com/office/drawing/2014/chart" uri="{C3380CC4-5D6E-409C-BE32-E72D297353CC}">
                  <c16:uniqueId val="{0000003A-6EAF-4F87-AC0C-EB9B6733DD2E}"/>
                </c:ext>
              </c:extLst>
            </c:dLbl>
            <c:dLbl>
              <c:idx val="5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6EAF-4F87-AC0C-EB9B6733DD2E}"/>
                </c:ext>
              </c:extLst>
            </c:dLbl>
            <c:dLbl>
              <c:idx val="53"/>
              <c:layout>
                <c:manualLayout>
                  <c:x val="-2.1022260226954723E-2"/>
                  <c:y val="-2.05409117544639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6EAF-4F87-AC0C-EB9B6733DD2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'RGGI Auction'!$C$3:$C$54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'RGGI Auction'!$H$3:$H$56</c:f>
              <c:numCache>
                <c:formatCode>"$"#,##0.00_);[Red]\("$"#,##0.00\)</c:formatCode>
                <c:ptCount val="54"/>
                <c:pt idx="0">
                  <c:v>3.07</c:v>
                </c:pt>
                <c:pt idx="1">
                  <c:v>3.3800000000000003</c:v>
                </c:pt>
                <c:pt idx="2">
                  <c:v>3.4779069562136113</c:v>
                </c:pt>
                <c:pt idx="3">
                  <c:v>3.1483720265626083</c:v>
                </c:pt>
                <c:pt idx="4">
                  <c:v>2.16767440042738</c:v>
                </c:pt>
                <c:pt idx="5">
                  <c:v>2.0400605677219685</c:v>
                </c:pt>
                <c:pt idx="6">
                  <c:v>2.0606250641138968</c:v>
                </c:pt>
                <c:pt idx="7">
                  <c:v>1.8790476182043048</c:v>
                </c:pt>
                <c:pt idx="8">
                  <c:v>1.8599999999999999</c:v>
                </c:pt>
                <c:pt idx="9">
                  <c:v>1.86</c:v>
                </c:pt>
                <c:pt idx="10">
                  <c:v>1.8900000000000001</c:v>
                </c:pt>
                <c:pt idx="11">
                  <c:v>1.89</c:v>
                </c:pt>
                <c:pt idx="12">
                  <c:v>1.89</c:v>
                </c:pt>
                <c:pt idx="13">
                  <c:v>1.89</c:v>
                </c:pt>
                <c:pt idx="14">
                  <c:v>1.93</c:v>
                </c:pt>
                <c:pt idx="15">
                  <c:v>1.93</c:v>
                </c:pt>
                <c:pt idx="16">
                  <c:v>1.9300000000000002</c:v>
                </c:pt>
                <c:pt idx="17">
                  <c:v>1.9299999999999997</c:v>
                </c:pt>
                <c:pt idx="18">
                  <c:v>2.8</c:v>
                </c:pt>
                <c:pt idx="19">
                  <c:v>3.21</c:v>
                </c:pt>
                <c:pt idx="20">
                  <c:v>2.67</c:v>
                </c:pt>
                <c:pt idx="21">
                  <c:v>3</c:v>
                </c:pt>
                <c:pt idx="22">
                  <c:v>4</c:v>
                </c:pt>
                <c:pt idx="23">
                  <c:v>5.0200000000000005</c:v>
                </c:pt>
                <c:pt idx="24">
                  <c:v>4.879999742347036</c:v>
                </c:pt>
                <c:pt idx="25">
                  <c:v>5.2099997799214268</c:v>
                </c:pt>
                <c:pt idx="26">
                  <c:v>5.41</c:v>
                </c:pt>
                <c:pt idx="27">
                  <c:v>5.5</c:v>
                </c:pt>
                <c:pt idx="28">
                  <c:v>6.0200000000000005</c:v>
                </c:pt>
                <c:pt idx="29">
                  <c:v>7.5</c:v>
                </c:pt>
                <c:pt idx="30">
                  <c:v>5.25</c:v>
                </c:pt>
                <c:pt idx="31">
                  <c:v>4.53</c:v>
                </c:pt>
                <c:pt idx="32">
                  <c:v>4.54</c:v>
                </c:pt>
                <c:pt idx="33">
                  <c:v>3.5500000000000003</c:v>
                </c:pt>
                <c:pt idx="34">
                  <c:v>3</c:v>
                </c:pt>
                <c:pt idx="35">
                  <c:v>2.5299999999999998</c:v>
                </c:pt>
                <c:pt idx="36">
                  <c:v>4.3500000000000005</c:v>
                </c:pt>
                <c:pt idx="37">
                  <c:v>3.8000000000000003</c:v>
                </c:pt>
                <c:pt idx="38">
                  <c:v>3.79</c:v>
                </c:pt>
                <c:pt idx="39">
                  <c:v>4.0200000000000005</c:v>
                </c:pt>
                <c:pt idx="40">
                  <c:v>4.5</c:v>
                </c:pt>
                <c:pt idx="41">
                  <c:v>5.35</c:v>
                </c:pt>
                <c:pt idx="42">
                  <c:v>5.27</c:v>
                </c:pt>
                <c:pt idx="43">
                  <c:v>5.62</c:v>
                </c:pt>
                <c:pt idx="44">
                  <c:v>5.2</c:v>
                </c:pt>
                <c:pt idx="45">
                  <c:v>5.61</c:v>
                </c:pt>
                <c:pt idx="46">
                  <c:v>5.65</c:v>
                </c:pt>
                <c:pt idx="47">
                  <c:v>5.76</c:v>
                </c:pt>
                <c:pt idx="48">
                  <c:v>6.82</c:v>
                </c:pt>
                <c:pt idx="49">
                  <c:v>7.41</c:v>
                </c:pt>
                <c:pt idx="50">
                  <c:v>7.6</c:v>
                </c:pt>
                <c:pt idx="51">
                  <c:v>7.97</c:v>
                </c:pt>
                <c:pt idx="52">
                  <c:v>9.3000000000000007</c:v>
                </c:pt>
                <c:pt idx="53">
                  <c:v>13</c:v>
                </c:pt>
              </c:numCache>
            </c:numRef>
          </c:val>
          <c:extLst>
            <c:ext xmlns:c16="http://schemas.microsoft.com/office/drawing/2014/chart" uri="{C3380CC4-5D6E-409C-BE32-E72D297353CC}">
              <c16:uniqueId val="{0000004C-6EAF-4F87-AC0C-EB9B6733DD2E}"/>
            </c:ext>
          </c:extLst>
        </c:ser>
        <c:dLbls>
          <c:showLegendKey val="0"/>
          <c:showVal val="0"/>
          <c:showCatName val="0"/>
          <c:showSerName val="0"/>
          <c:showPercent val="0"/>
          <c:showBubbleSize val="0"/>
        </c:dLbls>
        <c:gapWidth val="66"/>
        <c:axId val="834145008"/>
        <c:axId val="834142512"/>
      </c:barChart>
      <c:lineChart>
        <c:grouping val="standard"/>
        <c:varyColors val="0"/>
        <c:ser>
          <c:idx val="1"/>
          <c:order val="2"/>
          <c:tx>
            <c:strRef>
              <c:f>'RGGI Auction'!$D$2</c:f>
              <c:strCache>
                <c:ptCount val="1"/>
                <c:pt idx="0">
                  <c:v>Allowances Sold</c:v>
                </c:pt>
              </c:strCache>
            </c:strRef>
          </c:tx>
          <c:spPr>
            <a:ln w="28575" cap="rnd" cmpd="sng">
              <a:solidFill>
                <a:srgbClr val="FF0000"/>
              </a:solidFill>
              <a:round/>
            </a:ln>
            <a:effectLst/>
          </c:spPr>
          <c:marker>
            <c:symbol val="circle"/>
            <c:size val="5"/>
            <c:spPr>
              <a:solidFill>
                <a:schemeClr val="accent5"/>
              </a:solidFill>
              <a:ln w="9525">
                <a:solidFill>
                  <a:schemeClr val="accent5"/>
                </a:solidFill>
              </a:ln>
              <a:effectLst/>
            </c:spPr>
          </c:marker>
          <c:dPt>
            <c:idx val="41"/>
            <c:marker>
              <c:symbol val="circle"/>
              <c:size val="5"/>
              <c:spPr>
                <a:solidFill>
                  <a:schemeClr val="accent5"/>
                </a:solidFill>
                <a:ln w="9525">
                  <a:solidFill>
                    <a:schemeClr val="accent5"/>
                  </a:solidFill>
                </a:ln>
                <a:effectLst/>
              </c:spPr>
            </c:marker>
            <c:bubble3D val="0"/>
            <c:spPr>
              <a:ln w="28575" cap="rnd" cmpd="sng">
                <a:solidFill>
                  <a:srgbClr val="FF0000"/>
                </a:solidFill>
                <a:prstDash val="solid"/>
                <a:round/>
              </a:ln>
              <a:effectLst/>
            </c:spPr>
            <c:extLst>
              <c:ext xmlns:c16="http://schemas.microsoft.com/office/drawing/2014/chart" uri="{C3380CC4-5D6E-409C-BE32-E72D297353CC}">
                <c16:uniqueId val="{0000004E-6EAF-4F87-AC0C-EB9B6733DD2E}"/>
              </c:ext>
            </c:extLst>
          </c:dPt>
          <c:dPt>
            <c:idx val="42"/>
            <c:marker>
              <c:symbol val="circle"/>
              <c:size val="5"/>
              <c:spPr>
                <a:solidFill>
                  <a:schemeClr val="accent5"/>
                </a:solidFill>
                <a:ln w="9525">
                  <a:solidFill>
                    <a:schemeClr val="accent5"/>
                  </a:solidFill>
                </a:ln>
                <a:effectLst/>
              </c:spPr>
            </c:marker>
            <c:bubble3D val="0"/>
            <c:spPr>
              <a:ln w="28575" cap="rnd" cmpd="sng">
                <a:solidFill>
                  <a:srgbClr val="FF0000"/>
                </a:solidFill>
                <a:prstDash val="solid"/>
                <a:round/>
              </a:ln>
              <a:effectLst/>
            </c:spPr>
            <c:extLst>
              <c:ext xmlns:c16="http://schemas.microsoft.com/office/drawing/2014/chart" uri="{C3380CC4-5D6E-409C-BE32-E72D297353CC}">
                <c16:uniqueId val="{00000050-6EAF-4F87-AC0C-EB9B6733DD2E}"/>
              </c:ext>
            </c:extLst>
          </c:dPt>
          <c:dPt>
            <c:idx val="43"/>
            <c:marker>
              <c:symbol val="circle"/>
              <c:size val="5"/>
              <c:spPr>
                <a:solidFill>
                  <a:schemeClr val="accent5"/>
                </a:solidFill>
                <a:ln w="9525">
                  <a:solidFill>
                    <a:schemeClr val="accent5"/>
                  </a:solidFill>
                </a:ln>
                <a:effectLst/>
              </c:spPr>
            </c:marker>
            <c:bubble3D val="0"/>
            <c:spPr>
              <a:ln w="28575" cap="rnd" cmpd="sng">
                <a:solidFill>
                  <a:srgbClr val="FF0000"/>
                </a:solidFill>
                <a:prstDash val="solid"/>
                <a:round/>
              </a:ln>
              <a:effectLst/>
            </c:spPr>
            <c:extLst>
              <c:ext xmlns:c16="http://schemas.microsoft.com/office/drawing/2014/chart" uri="{C3380CC4-5D6E-409C-BE32-E72D297353CC}">
                <c16:uniqueId val="{00000052-6EAF-4F87-AC0C-EB9B6733DD2E}"/>
              </c:ext>
            </c:extLst>
          </c:dPt>
          <c:dPt>
            <c:idx val="44"/>
            <c:marker>
              <c:symbol val="circle"/>
              <c:size val="5"/>
              <c:spPr>
                <a:solidFill>
                  <a:schemeClr val="accent5"/>
                </a:solidFill>
                <a:ln w="9525">
                  <a:solidFill>
                    <a:schemeClr val="accent5"/>
                  </a:solidFill>
                </a:ln>
                <a:effectLst/>
              </c:spPr>
            </c:marker>
            <c:bubble3D val="0"/>
            <c:spPr>
              <a:ln w="28575" cap="rnd" cmpd="sng">
                <a:solidFill>
                  <a:srgbClr val="FF0000"/>
                </a:solidFill>
                <a:prstDash val="solid"/>
                <a:round/>
              </a:ln>
              <a:effectLst/>
            </c:spPr>
            <c:extLst>
              <c:ext xmlns:c16="http://schemas.microsoft.com/office/drawing/2014/chart" uri="{C3380CC4-5D6E-409C-BE32-E72D297353CC}">
                <c16:uniqueId val="{00000054-6EAF-4F87-AC0C-EB9B6733DD2E}"/>
              </c:ext>
            </c:extLst>
          </c:dPt>
          <c:dPt>
            <c:idx val="45"/>
            <c:marker>
              <c:symbol val="circle"/>
              <c:size val="5"/>
              <c:spPr>
                <a:solidFill>
                  <a:schemeClr val="accent5"/>
                </a:solidFill>
                <a:ln w="9525">
                  <a:solidFill>
                    <a:schemeClr val="accent5"/>
                  </a:solidFill>
                </a:ln>
                <a:effectLst/>
              </c:spPr>
            </c:marker>
            <c:bubble3D val="0"/>
            <c:spPr>
              <a:ln w="28575" cap="rnd" cmpd="sng">
                <a:solidFill>
                  <a:srgbClr val="FF0000"/>
                </a:solidFill>
                <a:prstDash val="solid"/>
                <a:round/>
              </a:ln>
              <a:effectLst/>
            </c:spPr>
            <c:extLst>
              <c:ext xmlns:c16="http://schemas.microsoft.com/office/drawing/2014/chart" uri="{C3380CC4-5D6E-409C-BE32-E72D297353CC}">
                <c16:uniqueId val="{00000056-6EAF-4F87-AC0C-EB9B6733DD2E}"/>
              </c:ext>
            </c:extLst>
          </c:dPt>
          <c:dPt>
            <c:idx val="46"/>
            <c:marker>
              <c:symbol val="circle"/>
              <c:size val="5"/>
              <c:spPr>
                <a:solidFill>
                  <a:schemeClr val="accent5"/>
                </a:solidFill>
                <a:ln w="9525">
                  <a:solidFill>
                    <a:schemeClr val="accent5"/>
                  </a:solidFill>
                </a:ln>
                <a:effectLst/>
              </c:spPr>
            </c:marker>
            <c:bubble3D val="0"/>
            <c:spPr>
              <a:ln w="28575" cap="rnd">
                <a:solidFill>
                  <a:srgbClr val="FF0000"/>
                </a:solidFill>
                <a:prstDash val="dash"/>
                <a:round/>
              </a:ln>
              <a:effectLst/>
            </c:spPr>
            <c:extLst>
              <c:ext xmlns:c16="http://schemas.microsoft.com/office/drawing/2014/chart" uri="{C3380CC4-5D6E-409C-BE32-E72D297353CC}">
                <c16:uniqueId val="{00000058-6EAF-4F87-AC0C-EB9B6733DD2E}"/>
              </c:ext>
            </c:extLst>
          </c:dPt>
          <c:dPt>
            <c:idx val="47"/>
            <c:marker>
              <c:symbol val="circle"/>
              <c:size val="5"/>
              <c:spPr>
                <a:solidFill>
                  <a:schemeClr val="accent5"/>
                </a:solidFill>
                <a:ln w="9525">
                  <a:solidFill>
                    <a:schemeClr val="accent5"/>
                  </a:solidFill>
                </a:ln>
                <a:effectLst/>
              </c:spPr>
            </c:marker>
            <c:bubble3D val="0"/>
            <c:spPr>
              <a:ln w="28575" cap="rnd" cmpd="sng">
                <a:solidFill>
                  <a:srgbClr val="FF0000"/>
                </a:solidFill>
                <a:prstDash val="sysDash"/>
                <a:round/>
              </a:ln>
              <a:effectLst/>
            </c:spPr>
            <c:extLst>
              <c:ext xmlns:c16="http://schemas.microsoft.com/office/drawing/2014/chart" uri="{C3380CC4-5D6E-409C-BE32-E72D297353CC}">
                <c16:uniqueId val="{0000005A-6EAF-4F87-AC0C-EB9B6733DD2E}"/>
              </c:ext>
            </c:extLst>
          </c:dPt>
          <c:dPt>
            <c:idx val="48"/>
            <c:marker>
              <c:symbol val="circle"/>
              <c:size val="5"/>
              <c:spPr>
                <a:solidFill>
                  <a:schemeClr val="accent5"/>
                </a:solidFill>
                <a:ln w="9525">
                  <a:solidFill>
                    <a:schemeClr val="accent5"/>
                  </a:solidFill>
                </a:ln>
                <a:effectLst/>
              </c:spPr>
            </c:marker>
            <c:bubble3D val="0"/>
            <c:spPr>
              <a:ln w="28575" cap="rnd" cmpd="sng">
                <a:solidFill>
                  <a:srgbClr val="FF0000"/>
                </a:solidFill>
                <a:prstDash val="sysDash"/>
                <a:round/>
              </a:ln>
              <a:effectLst/>
            </c:spPr>
            <c:extLst>
              <c:ext xmlns:c16="http://schemas.microsoft.com/office/drawing/2014/chart" uri="{C3380CC4-5D6E-409C-BE32-E72D297353CC}">
                <c16:uniqueId val="{0000005C-6EAF-4F87-AC0C-EB9B6733DD2E}"/>
              </c:ext>
            </c:extLst>
          </c:dPt>
          <c:dPt>
            <c:idx val="49"/>
            <c:marker>
              <c:symbol val="circle"/>
              <c:size val="5"/>
              <c:spPr>
                <a:solidFill>
                  <a:schemeClr val="accent5"/>
                </a:solidFill>
                <a:ln w="9525">
                  <a:solidFill>
                    <a:schemeClr val="accent5"/>
                  </a:solidFill>
                </a:ln>
                <a:effectLst/>
              </c:spPr>
            </c:marker>
            <c:bubble3D val="0"/>
            <c:spPr>
              <a:ln w="28575" cap="rnd" cmpd="sng">
                <a:solidFill>
                  <a:srgbClr val="FF0000"/>
                </a:solidFill>
                <a:prstDash val="sysDash"/>
                <a:round/>
              </a:ln>
              <a:effectLst/>
            </c:spPr>
            <c:extLst>
              <c:ext xmlns:c16="http://schemas.microsoft.com/office/drawing/2014/chart" uri="{C3380CC4-5D6E-409C-BE32-E72D297353CC}">
                <c16:uniqueId val="{0000005E-6EAF-4F87-AC0C-EB9B6733DD2E}"/>
              </c:ext>
            </c:extLst>
          </c:dPt>
          <c:dPt>
            <c:idx val="50"/>
            <c:marker>
              <c:symbol val="circle"/>
              <c:size val="5"/>
              <c:spPr>
                <a:solidFill>
                  <a:schemeClr val="accent5"/>
                </a:solidFill>
                <a:ln w="9525">
                  <a:solidFill>
                    <a:schemeClr val="accent5"/>
                  </a:solidFill>
                </a:ln>
                <a:effectLst/>
              </c:spPr>
            </c:marker>
            <c:bubble3D val="0"/>
            <c:spPr>
              <a:ln w="28575" cap="rnd" cmpd="sng">
                <a:solidFill>
                  <a:srgbClr val="FF0000"/>
                </a:solidFill>
                <a:prstDash val="sysDash"/>
                <a:round/>
              </a:ln>
              <a:effectLst/>
            </c:spPr>
            <c:extLst>
              <c:ext xmlns:c16="http://schemas.microsoft.com/office/drawing/2014/chart" uri="{C3380CC4-5D6E-409C-BE32-E72D297353CC}">
                <c16:uniqueId val="{00000060-6EAF-4F87-AC0C-EB9B6733DD2E}"/>
              </c:ext>
            </c:extLst>
          </c:dPt>
          <c:dPt>
            <c:idx val="51"/>
            <c:marker>
              <c:symbol val="circle"/>
              <c:size val="5"/>
              <c:spPr>
                <a:solidFill>
                  <a:schemeClr val="accent5"/>
                </a:solidFill>
                <a:ln w="9525">
                  <a:solidFill>
                    <a:schemeClr val="accent5"/>
                  </a:solidFill>
                </a:ln>
                <a:effectLst/>
              </c:spPr>
            </c:marker>
            <c:bubble3D val="0"/>
            <c:spPr>
              <a:ln w="28575" cap="rnd" cmpd="sng">
                <a:solidFill>
                  <a:srgbClr val="FF0000"/>
                </a:solidFill>
                <a:prstDash val="sysDash"/>
                <a:round/>
              </a:ln>
              <a:effectLst/>
            </c:spPr>
            <c:extLst>
              <c:ext xmlns:c16="http://schemas.microsoft.com/office/drawing/2014/chart" uri="{C3380CC4-5D6E-409C-BE32-E72D297353CC}">
                <c16:uniqueId val="{00000062-6EAF-4F87-AC0C-EB9B6733DD2E}"/>
              </c:ext>
            </c:extLst>
          </c:dPt>
          <c:cat>
            <c:numRef>
              <c:f>'RGGI Auction'!$C$3:$C$54</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'RGGI Auction'!$E$3:$E$56</c:f>
              <c:numCache>
                <c:formatCode>0</c:formatCode>
                <c:ptCount val="54"/>
                <c:pt idx="0">
                  <c:v>5.3317810000000003</c:v>
                </c:pt>
                <c:pt idx="1">
                  <c:v>5.3317810000000003</c:v>
                </c:pt>
                <c:pt idx="2">
                  <c:v>5.7316669999999998</c:v>
                </c:pt>
                <c:pt idx="3">
                  <c:v>5.7316659999999997</c:v>
                </c:pt>
                <c:pt idx="4">
                  <c:v>5.7316659999999997</c:v>
                </c:pt>
                <c:pt idx="5">
                  <c:v>5.626099</c:v>
                </c:pt>
                <c:pt idx="6">
                  <c:v>8.2470420000000004</c:v>
                </c:pt>
                <c:pt idx="7">
                  <c:v>7.9053170000000001</c:v>
                </c:pt>
                <c:pt idx="8">
                  <c:v>5.9123419999999998</c:v>
                </c:pt>
                <c:pt idx="9">
                  <c:v>4.5232799999999997</c:v>
                </c:pt>
                <c:pt idx="10">
                  <c:v>7.9053170000000001</c:v>
                </c:pt>
                <c:pt idx="11">
                  <c:v>2.4358870000000001</c:v>
                </c:pt>
                <c:pt idx="12">
                  <c:v>1.336077</c:v>
                </c:pt>
                <c:pt idx="13">
                  <c:v>5.6695200000000003</c:v>
                </c:pt>
                <c:pt idx="14">
                  <c:v>4.4109309999999997</c:v>
                </c:pt>
                <c:pt idx="15">
                  <c:v>4.45885</c:v>
                </c:pt>
                <c:pt idx="16">
                  <c:v>6.2222299999999997</c:v>
                </c:pt>
                <c:pt idx="17">
                  <c:v>5.0115290000000003</c:v>
                </c:pt>
                <c:pt idx="18">
                  <c:v>9.5799629999999993</c:v>
                </c:pt>
                <c:pt idx="19">
                  <c:v>9.5799629999999993</c:v>
                </c:pt>
                <c:pt idx="20">
                  <c:v>8.7399210000000007</c:v>
                </c:pt>
                <c:pt idx="21">
                  <c:v>8.7399199999999997</c:v>
                </c:pt>
                <c:pt idx="22">
                  <c:v>4.8424870000000002</c:v>
                </c:pt>
                <c:pt idx="23">
                  <c:v>3.7259410000000002</c:v>
                </c:pt>
                <c:pt idx="24" formatCode="#,##0">
                  <c:v>3.7259419999999999</c:v>
                </c:pt>
                <c:pt idx="25" formatCode="#,##0">
                  <c:v>3.7259419999999999</c:v>
                </c:pt>
                <c:pt idx="26" formatCode="#,##0">
                  <c:v>3.0516800000000002</c:v>
                </c:pt>
                <c:pt idx="27" formatCode="#,##0">
                  <c:v>3.0532879999999998</c:v>
                </c:pt>
                <c:pt idx="28" formatCode="#,##0">
                  <c:v>5.3237209999999999</c:v>
                </c:pt>
                <c:pt idx="29" formatCode="#,##0">
                  <c:v>3.0532879999999998</c:v>
                </c:pt>
                <c:pt idx="30" formatCode="#,##0">
                  <c:v>2.994243</c:v>
                </c:pt>
                <c:pt idx="31" formatCode="#,##0">
                  <c:v>3.0078830000000001</c:v>
                </c:pt>
                <c:pt idx="32" formatCode="#,##0">
                  <c:v>3.0668259999999998</c:v>
                </c:pt>
                <c:pt idx="33" formatCode="#,##0">
                  <c:v>2.9468260000000002</c:v>
                </c:pt>
                <c:pt idx="34" formatCode="#,##0">
                  <c:v>2.973258</c:v>
                </c:pt>
                <c:pt idx="35" formatCode="#,##0">
                  <c:v>2.9735420000000001</c:v>
                </c:pt>
                <c:pt idx="36" formatCode="#,##0">
                  <c:v>2.9735429999999998</c:v>
                </c:pt>
                <c:pt idx="37" formatCode="#,##0">
                  <c:v>2.9735429999999998</c:v>
                </c:pt>
                <c:pt idx="38" formatCode="#,##0">
                  <c:v>2.5399080000000001</c:v>
                </c:pt>
                <c:pt idx="39" formatCode="#,##0">
                  <c:v>2.5762489999999998</c:v>
                </c:pt>
                <c:pt idx="40" formatCode="#,##0">
                  <c:v>2.5762489999999998</c:v>
                </c:pt>
                <c:pt idx="41" formatCode="#,##0">
                  <c:v>2.5762489999999998</c:v>
                </c:pt>
                <c:pt idx="42" formatCode="#,##0">
                  <c:v>2.3875120000000001</c:v>
                </c:pt>
                <c:pt idx="43" formatCode="#,##0">
                  <c:v>2.3897179999999998</c:v>
                </c:pt>
                <c:pt idx="44" formatCode="#,##0">
                  <c:v>2.6205240000000001</c:v>
                </c:pt>
                <c:pt idx="45" formatCode="#,##0">
                  <c:v>2.6205250000000002</c:v>
                </c:pt>
                <c:pt idx="46" formatCode="#,##0">
                  <c:v>2.3303530000000001</c:v>
                </c:pt>
                <c:pt idx="47" formatCode="#,##0">
                  <c:v>2.3147899999999999</c:v>
                </c:pt>
                <c:pt idx="48" formatCode="#,##0">
                  <c:v>2.3147899999999999</c:v>
                </c:pt>
                <c:pt idx="49" formatCode="#,##0">
                  <c:v>2.3595009999999998</c:v>
                </c:pt>
                <c:pt idx="50" formatCode="#,##0">
                  <c:v>2.8701289999999999</c:v>
                </c:pt>
                <c:pt idx="51" formatCode="#,##0">
                  <c:v>2.8517830000000002</c:v>
                </c:pt>
                <c:pt idx="52" formatCode="#,##0">
                  <c:v>2.8517830000000002</c:v>
                </c:pt>
                <c:pt idx="53" formatCode="#,##0">
                  <c:v>3.4012570000000002</c:v>
                </c:pt>
              </c:numCache>
            </c:numRef>
          </c:val>
          <c:smooth val="0"/>
          <c:extLst>
            <c:ext xmlns:c16="http://schemas.microsoft.com/office/drawing/2014/chart" uri="{C3380CC4-5D6E-409C-BE32-E72D297353CC}">
              <c16:uniqueId val="{00000063-6EAF-4F87-AC0C-EB9B6733DD2E}"/>
            </c:ext>
          </c:extLst>
        </c:ser>
        <c:dLbls>
          <c:showLegendKey val="0"/>
          <c:showVal val="0"/>
          <c:showCatName val="0"/>
          <c:showSerName val="0"/>
          <c:showPercent val="0"/>
          <c:showBubbleSize val="0"/>
        </c:dLbls>
        <c:marker val="1"/>
        <c:smooth val="0"/>
        <c:axId val="1117625135"/>
        <c:axId val="1117630127"/>
      </c:lineChart>
      <c:catAx>
        <c:axId val="834145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atin typeface="Segoe UI" panose="020B0502040204020203" pitchFamily="34" charset="0"/>
                    <a:cs typeface="Segoe UI" panose="020B0502040204020203" pitchFamily="34" charset="0"/>
                  </a:rPr>
                  <a:t>Auction</a:t>
                </a:r>
              </a:p>
            </c:rich>
          </c:tx>
          <c:layout>
            <c:manualLayout>
              <c:xMode val="edge"/>
              <c:yMode val="edge"/>
              <c:x val="0.48734787374253763"/>
              <c:y val="0.8793977894407667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834142512"/>
        <c:crosses val="autoZero"/>
        <c:auto val="1"/>
        <c:lblAlgn val="ctr"/>
        <c:lblOffset val="100"/>
        <c:noMultiLvlLbl val="0"/>
      </c:catAx>
      <c:valAx>
        <c:axId val="834142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latin typeface="Segoe UI" panose="020B0502040204020203" pitchFamily="34" charset="0"/>
                    <a:cs typeface="Segoe UI" panose="020B0502040204020203" pitchFamily="34" charset="0"/>
                  </a:rPr>
                  <a:t>RGGI Revenue</a:t>
                </a:r>
                <a:r>
                  <a:rPr lang="en-US" sz="1100" baseline="0">
                    <a:latin typeface="Segoe UI" panose="020B0502040204020203" pitchFamily="34" charset="0"/>
                    <a:cs typeface="Segoe UI" panose="020B0502040204020203" pitchFamily="34" charset="0"/>
                  </a:rPr>
                  <a:t> ($ in millions)</a:t>
                </a:r>
                <a:endParaRPr lang="en-US" sz="1100">
                  <a:latin typeface="Segoe UI" panose="020B0502040204020203" pitchFamily="34" charset="0"/>
                  <a:cs typeface="Segoe UI" panose="020B0502040204020203" pitchFamily="34" charset="0"/>
                </a:endParaRPr>
              </a:p>
            </c:rich>
          </c:tx>
          <c:layout>
            <c:manualLayout>
              <c:xMode val="edge"/>
              <c:yMode val="edge"/>
              <c:x val="1.5808176746843626E-4"/>
              <c:y val="0.3717669407720102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834145008"/>
        <c:crosses val="autoZero"/>
        <c:crossBetween val="between"/>
      </c:valAx>
      <c:valAx>
        <c:axId val="1117630127"/>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625135"/>
        <c:crosses val="max"/>
        <c:crossBetween val="between"/>
      </c:valAx>
      <c:catAx>
        <c:axId val="1117625135"/>
        <c:scaling>
          <c:orientation val="minMax"/>
        </c:scaling>
        <c:delete val="1"/>
        <c:axPos val="b"/>
        <c:numFmt formatCode="General" sourceLinked="1"/>
        <c:majorTickMark val="out"/>
        <c:minorTickMark val="none"/>
        <c:tickLblPos val="nextTo"/>
        <c:crossAx val="1117630127"/>
        <c:crosses val="autoZero"/>
        <c:auto val="1"/>
        <c:lblAlgn val="ctr"/>
        <c:lblOffset val="100"/>
        <c:noMultiLvlLbl val="0"/>
      </c:catAx>
      <c:spPr>
        <a:noFill/>
        <a:ln>
          <a:solidFill>
            <a:schemeClr val="accent1"/>
          </a:solid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0.16316</cdr:x>
      <cdr:y>0.83207</cdr:y>
    </cdr:from>
    <cdr:to>
      <cdr:x>0.19303</cdr:x>
      <cdr:y>0.8593</cdr:y>
    </cdr:to>
    <cdr:sp macro="" textlink="">
      <cdr:nvSpPr>
        <cdr:cNvPr id="4" name="TextBox 3"/>
        <cdr:cNvSpPr txBox="1"/>
      </cdr:nvSpPr>
      <cdr:spPr>
        <a:xfrm xmlns:a="http://schemas.openxmlformats.org/drawingml/2006/main">
          <a:off x="2809875" y="5238750"/>
          <a:ext cx="514350" cy="171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0.18529</cdr:x>
      <cdr:y>0.82753</cdr:y>
    </cdr:from>
    <cdr:to>
      <cdr:x>0.20852</cdr:x>
      <cdr:y>0.85174</cdr:y>
    </cdr:to>
    <cdr:sp macro="" textlink="">
      <cdr:nvSpPr>
        <cdr:cNvPr id="7" name="TextBox 6"/>
        <cdr:cNvSpPr txBox="1"/>
      </cdr:nvSpPr>
      <cdr:spPr>
        <a:xfrm xmlns:a="http://schemas.openxmlformats.org/drawingml/2006/main">
          <a:off x="3190875" y="5210176"/>
          <a:ext cx="40005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0.00295</cdr:x>
      <cdr:y>0.00807</cdr:y>
    </cdr:from>
    <cdr:to>
      <cdr:x>0.03945</cdr:x>
      <cdr:y>0.0474</cdr:y>
    </cdr:to>
    <cdr:sp macro="" textlink="">
      <cdr:nvSpPr>
        <cdr:cNvPr id="8" name="TextBox 1"/>
        <cdr:cNvSpPr txBox="1"/>
      </cdr:nvSpPr>
      <cdr:spPr>
        <a:xfrm xmlns:a="http://schemas.openxmlformats.org/drawingml/2006/main">
          <a:off x="50800" y="50800"/>
          <a:ext cx="628650" cy="2476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b="1"/>
        </a:p>
      </cdr:txBody>
    </cdr:sp>
  </cdr:relSizeAnchor>
  <cdr:relSizeAnchor xmlns:cdr="http://schemas.openxmlformats.org/drawingml/2006/chartDrawing">
    <cdr:from>
      <cdr:x>0.00295</cdr:x>
      <cdr:y>0.00081</cdr:y>
    </cdr:from>
    <cdr:to>
      <cdr:x>0.0056</cdr:x>
      <cdr:y>0.00807</cdr:y>
    </cdr:to>
    <cdr:sp macro="" textlink="">
      <cdr:nvSpPr>
        <cdr:cNvPr id="9" name="TextBox 1"/>
        <cdr:cNvSpPr txBox="1"/>
      </cdr:nvSpPr>
      <cdr:spPr>
        <a:xfrm xmlns:a="http://schemas.openxmlformats.org/drawingml/2006/main" flipV="1">
          <a:off x="50800" y="5081"/>
          <a:ext cx="45719" cy="457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t>FY</a:t>
          </a:r>
        </a:p>
      </cdr:txBody>
    </cdr:sp>
  </cdr:relSizeAnchor>
  <cdr:relSizeAnchor xmlns:cdr="http://schemas.openxmlformats.org/drawingml/2006/chartDrawing">
    <cdr:from>
      <cdr:x>0.0885</cdr:x>
      <cdr:y>0.83207</cdr:y>
    </cdr:from>
    <cdr:to>
      <cdr:x>0.97179</cdr:x>
      <cdr:y>0.87746</cdr:y>
    </cdr:to>
    <cdr:sp macro="" textlink="">
      <cdr:nvSpPr>
        <cdr:cNvPr id="11" name="TextBox 10"/>
        <cdr:cNvSpPr txBox="1"/>
      </cdr:nvSpPr>
      <cdr:spPr>
        <a:xfrm xmlns:a="http://schemas.openxmlformats.org/drawingml/2006/main">
          <a:off x="1524000" y="5238750"/>
          <a:ext cx="1521142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0.04427</cdr:x>
      <cdr:y>0.88805</cdr:y>
    </cdr:from>
    <cdr:to>
      <cdr:x>0.99588</cdr:x>
      <cdr:y>0.98261</cdr:y>
    </cdr:to>
    <cdr:sp macro="" textlink="">
      <cdr:nvSpPr>
        <cdr:cNvPr id="12" name="TextBox 11"/>
        <cdr:cNvSpPr txBox="1"/>
      </cdr:nvSpPr>
      <cdr:spPr>
        <a:xfrm xmlns:a="http://schemas.openxmlformats.org/drawingml/2006/main">
          <a:off x="454656" y="5490620"/>
          <a:ext cx="9773077" cy="5846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latin typeface="Segoe UI Semibold" panose="020B0702040204020203" pitchFamily="34" charset="0"/>
              <a:ea typeface="Segoe UI" panose="020B0502040204020203" pitchFamily="34" charset="0"/>
              <a:cs typeface="Segoe UI" panose="020B0502040204020203" pitchFamily="34" charset="0"/>
            </a:rPr>
            <a:t>   FY2009            FY2010              FY2011           FY2012           FY2013           FY2014              FY2015          FY2016          FY2017           FY2018         </a:t>
          </a:r>
          <a:r>
            <a:rPr lang="en-US" sz="1000" baseline="0" dirty="0">
              <a:latin typeface="Segoe UI Semibold" panose="020B0702040204020203" pitchFamily="34" charset="0"/>
              <a:ea typeface="Segoe UI" panose="020B0502040204020203" pitchFamily="34" charset="0"/>
              <a:cs typeface="Segoe UI" panose="020B0502040204020203" pitchFamily="34" charset="0"/>
            </a:rPr>
            <a:t> </a:t>
          </a:r>
          <a:r>
            <a:rPr lang="en-US" sz="1000" dirty="0">
              <a:latin typeface="Segoe UI Semibold" panose="020B0702040204020203" pitchFamily="34" charset="0"/>
              <a:ea typeface="Segoe UI" panose="020B0502040204020203" pitchFamily="34" charset="0"/>
              <a:cs typeface="Segoe UI" panose="020B0502040204020203" pitchFamily="34" charset="0"/>
            </a:rPr>
            <a:t> FY2019            FY2020         FY2021            FY2022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037840" cy="466434"/>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1"/>
            <a:ext cx="3037840" cy="466434"/>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3"/>
            <a:ext cx="5608320" cy="3660458"/>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1:notes"/>
          <p:cNvSpPr txBox="1"/>
          <p:nvPr>
            <p:ph idx="1" type="body"/>
          </p:nvPr>
        </p:nvSpPr>
        <p:spPr>
          <a:xfrm>
            <a:off x="701040" y="4473893"/>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41" name="Google Shape;141;p1: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0:notes"/>
          <p:cNvSpPr txBox="1"/>
          <p:nvPr>
            <p:ph idx="1" type="body"/>
          </p:nvPr>
        </p:nvSpPr>
        <p:spPr>
          <a:xfrm>
            <a:off x="701040" y="4473893"/>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15" name="Google Shape;215;p10: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1:notes"/>
          <p:cNvSpPr txBox="1"/>
          <p:nvPr>
            <p:ph idx="1" type="body"/>
          </p:nvPr>
        </p:nvSpPr>
        <p:spPr>
          <a:xfrm>
            <a:off x="701040" y="4473893"/>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22" name="Google Shape;222;p11: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2:notes"/>
          <p:cNvSpPr txBox="1"/>
          <p:nvPr>
            <p:ph idx="1" type="body"/>
          </p:nvPr>
        </p:nvSpPr>
        <p:spPr>
          <a:xfrm>
            <a:off x="701040" y="4473893"/>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31" name="Google Shape;231;p12: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3:notes"/>
          <p:cNvSpPr txBox="1"/>
          <p:nvPr>
            <p:ph idx="1" type="body"/>
          </p:nvPr>
        </p:nvSpPr>
        <p:spPr>
          <a:xfrm>
            <a:off x="701040" y="4473893"/>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41" name="Google Shape;241;p13: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4: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4:notes"/>
          <p:cNvSpPr txBox="1"/>
          <p:nvPr>
            <p:ph idx="1" type="body"/>
          </p:nvPr>
        </p:nvSpPr>
        <p:spPr>
          <a:xfrm>
            <a:off x="701040" y="4473893"/>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51" name="Google Shape;251;p14: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5: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5:notes"/>
          <p:cNvSpPr txBox="1"/>
          <p:nvPr>
            <p:ph idx="1" type="body"/>
          </p:nvPr>
        </p:nvSpPr>
        <p:spPr>
          <a:xfrm>
            <a:off x="701040" y="4473893"/>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61" name="Google Shape;261;p15: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2:notes"/>
          <p:cNvSpPr txBox="1"/>
          <p:nvPr>
            <p:ph idx="1" type="body"/>
          </p:nvPr>
        </p:nvSpPr>
        <p:spPr>
          <a:xfrm>
            <a:off x="701040" y="4473893"/>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50" name="Google Shape;150;p2: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3:notes"/>
          <p:cNvSpPr txBox="1"/>
          <p:nvPr>
            <p:ph idx="1" type="body"/>
          </p:nvPr>
        </p:nvSpPr>
        <p:spPr>
          <a:xfrm>
            <a:off x="701040" y="4473893"/>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60" name="Google Shape;160;p3: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4:notes"/>
          <p:cNvSpPr txBox="1"/>
          <p:nvPr>
            <p:ph idx="1" type="body"/>
          </p:nvPr>
        </p:nvSpPr>
        <p:spPr>
          <a:xfrm>
            <a:off x="701040" y="4473893"/>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70" name="Google Shape;170;p4: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5:notes"/>
          <p:cNvSpPr txBox="1"/>
          <p:nvPr>
            <p:ph idx="1" type="body"/>
          </p:nvPr>
        </p:nvSpPr>
        <p:spPr>
          <a:xfrm>
            <a:off x="701040" y="4473893"/>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80" name="Google Shape;180;p5: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6:notes"/>
          <p:cNvSpPr txBox="1"/>
          <p:nvPr>
            <p:ph idx="1" type="body"/>
          </p:nvPr>
        </p:nvSpPr>
        <p:spPr>
          <a:xfrm>
            <a:off x="701040" y="4473893"/>
            <a:ext cx="5608320" cy="3660458"/>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89" name="Google Shape;189;p6: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txBox="1"/>
          <p:nvPr>
            <p:ph idx="1" type="body"/>
          </p:nvPr>
        </p:nvSpPr>
        <p:spPr>
          <a:xfrm>
            <a:off x="701040" y="4473893"/>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95" name="Google Shape;195;p7: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701040" y="4473893"/>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01" name="Google Shape;201;p8: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txBox="1"/>
          <p:nvPr>
            <p:ph idx="1" type="body"/>
          </p:nvPr>
        </p:nvSpPr>
        <p:spPr>
          <a:xfrm>
            <a:off x="701040" y="4473893"/>
            <a:ext cx="5608320" cy="3660458"/>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07" name="Google Shape;207;p9:notes"/>
          <p:cNvSpPr/>
          <p:nvPr>
            <p:ph idx="2" type="sldImg"/>
          </p:nvPr>
        </p:nvSpPr>
        <p:spPr>
          <a:xfrm>
            <a:off x="715963" y="1162050"/>
            <a:ext cx="5578475" cy="31384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17"/>
          <p:cNvSpPr txBox="1"/>
          <p:nvPr>
            <p:ph type="ctrTitle"/>
          </p:nvPr>
        </p:nvSpPr>
        <p:spPr>
          <a:xfrm>
            <a:off x="914400" y="762001"/>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7"/>
          <p:cNvSpPr txBox="1"/>
          <p:nvPr>
            <p:ph idx="1" type="subTitle"/>
          </p:nvPr>
        </p:nvSpPr>
        <p:spPr>
          <a:xfrm>
            <a:off x="1828800" y="32766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 name="Google Shape;17;p17"/>
          <p:cNvSpPr txBox="1"/>
          <p:nvPr>
            <p:ph idx="12" type="sldNum"/>
          </p:nvPr>
        </p:nvSpPr>
        <p:spPr>
          <a:xfrm>
            <a:off x="9297639" y="6370638"/>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chemeClr val="lt1"/>
                </a:solidFill>
                <a:latin typeface="Arial Black"/>
                <a:ea typeface="Arial Black"/>
                <a:cs typeface="Arial Black"/>
                <a:sym typeface="Arial Black"/>
              </a:defRPr>
            </a:lvl1pPr>
            <a:lvl2pPr indent="0" lvl="1" marL="0" algn="r">
              <a:spcBef>
                <a:spcPts val="0"/>
              </a:spcBef>
              <a:buNone/>
              <a:defRPr b="1" i="0" sz="1200" u="none" cap="none" strike="noStrike">
                <a:solidFill>
                  <a:schemeClr val="lt1"/>
                </a:solidFill>
                <a:latin typeface="Arial Black"/>
                <a:ea typeface="Arial Black"/>
                <a:cs typeface="Arial Black"/>
                <a:sym typeface="Arial Black"/>
              </a:defRPr>
            </a:lvl2pPr>
            <a:lvl3pPr indent="0" lvl="2" marL="0" algn="r">
              <a:spcBef>
                <a:spcPts val="0"/>
              </a:spcBef>
              <a:buNone/>
              <a:defRPr b="1" i="0" sz="1200" u="none" cap="none" strike="noStrike">
                <a:solidFill>
                  <a:schemeClr val="lt1"/>
                </a:solidFill>
                <a:latin typeface="Arial Black"/>
                <a:ea typeface="Arial Black"/>
                <a:cs typeface="Arial Black"/>
                <a:sym typeface="Arial Black"/>
              </a:defRPr>
            </a:lvl3pPr>
            <a:lvl4pPr indent="0" lvl="3" marL="0" algn="r">
              <a:spcBef>
                <a:spcPts val="0"/>
              </a:spcBef>
              <a:buNone/>
              <a:defRPr b="1" i="0" sz="1200" u="none" cap="none" strike="noStrike">
                <a:solidFill>
                  <a:schemeClr val="lt1"/>
                </a:solidFill>
                <a:latin typeface="Arial Black"/>
                <a:ea typeface="Arial Black"/>
                <a:cs typeface="Arial Black"/>
                <a:sym typeface="Arial Black"/>
              </a:defRPr>
            </a:lvl4pPr>
            <a:lvl5pPr indent="0" lvl="4" marL="0" algn="r">
              <a:spcBef>
                <a:spcPts val="0"/>
              </a:spcBef>
              <a:buNone/>
              <a:defRPr b="1" i="0" sz="1200" u="none" cap="none" strike="noStrike">
                <a:solidFill>
                  <a:schemeClr val="lt1"/>
                </a:solidFill>
                <a:latin typeface="Arial Black"/>
                <a:ea typeface="Arial Black"/>
                <a:cs typeface="Arial Black"/>
                <a:sym typeface="Arial Black"/>
              </a:defRPr>
            </a:lvl5pPr>
            <a:lvl6pPr indent="0" lvl="5" marL="0" algn="r">
              <a:spcBef>
                <a:spcPts val="0"/>
              </a:spcBef>
              <a:buNone/>
              <a:defRPr b="1" i="0" sz="1200" u="none" cap="none" strike="noStrike">
                <a:solidFill>
                  <a:schemeClr val="lt1"/>
                </a:solidFill>
                <a:latin typeface="Arial Black"/>
                <a:ea typeface="Arial Black"/>
                <a:cs typeface="Arial Black"/>
                <a:sym typeface="Arial Black"/>
              </a:defRPr>
            </a:lvl6pPr>
            <a:lvl7pPr indent="0" lvl="6" marL="0" algn="r">
              <a:spcBef>
                <a:spcPts val="0"/>
              </a:spcBef>
              <a:buNone/>
              <a:defRPr b="1" i="0" sz="1200" u="none" cap="none" strike="noStrike">
                <a:solidFill>
                  <a:schemeClr val="lt1"/>
                </a:solidFill>
                <a:latin typeface="Arial Black"/>
                <a:ea typeface="Arial Black"/>
                <a:cs typeface="Arial Black"/>
                <a:sym typeface="Arial Black"/>
              </a:defRPr>
            </a:lvl7pPr>
            <a:lvl8pPr indent="0" lvl="7" marL="0" algn="r">
              <a:spcBef>
                <a:spcPts val="0"/>
              </a:spcBef>
              <a:buNone/>
              <a:defRPr b="1" i="0" sz="1200" u="none" cap="none" strike="noStrike">
                <a:solidFill>
                  <a:schemeClr val="lt1"/>
                </a:solidFill>
                <a:latin typeface="Arial Black"/>
                <a:ea typeface="Arial Black"/>
                <a:cs typeface="Arial Black"/>
                <a:sym typeface="Arial Black"/>
              </a:defRPr>
            </a:lvl8pPr>
            <a:lvl9pPr indent="0" lvl="8" marL="0" algn="r">
              <a:spcBef>
                <a:spcPts val="0"/>
              </a:spcBef>
              <a:buNone/>
              <a:defRPr b="1" i="0" sz="1200" u="none" cap="none" strike="noStrike">
                <a:solidFill>
                  <a:schemeClr val="lt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9" name="Shape 49"/>
        <p:cNvGrpSpPr/>
        <p:nvPr/>
      </p:nvGrpSpPr>
      <p:grpSpPr>
        <a:xfrm>
          <a:off x="0" y="0"/>
          <a:ext cx="0" cy="0"/>
          <a:chOff x="0" y="0"/>
          <a:chExt cx="0" cy="0"/>
        </a:xfrm>
      </p:grpSpPr>
      <p:sp>
        <p:nvSpPr>
          <p:cNvPr id="50" name="Google Shape;50;p28"/>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000"/>
              <a:buFont typeface="Century Gothic"/>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8"/>
          <p:cNvSpPr/>
          <p:nvPr>
            <p:ph idx="2" type="pic"/>
          </p:nvPr>
        </p:nvSpPr>
        <p:spPr>
          <a:xfrm>
            <a:off x="2389717" y="612775"/>
            <a:ext cx="7315200" cy="4114800"/>
          </a:xfrm>
          <a:prstGeom prst="rect">
            <a:avLst/>
          </a:prstGeom>
          <a:noFill/>
          <a:ln>
            <a:noFill/>
          </a:ln>
        </p:spPr>
      </p:sp>
      <p:sp>
        <p:nvSpPr>
          <p:cNvPr id="52" name="Google Shape;52;p28"/>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accent3"/>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3" name="Google Shape;53;p28"/>
          <p:cNvSpPr txBox="1"/>
          <p:nvPr>
            <p:ph idx="12" type="sldNum"/>
          </p:nvPr>
        </p:nvSpPr>
        <p:spPr>
          <a:xfrm>
            <a:off x="9297639" y="6370638"/>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4" name="Shape 54"/>
        <p:cNvGrpSpPr/>
        <p:nvPr/>
      </p:nvGrpSpPr>
      <p:grpSpPr>
        <a:xfrm>
          <a:off x="0" y="0"/>
          <a:ext cx="0" cy="0"/>
          <a:chOff x="0" y="0"/>
          <a:chExt cx="0" cy="0"/>
        </a:xfrm>
      </p:grpSpPr>
      <p:sp>
        <p:nvSpPr>
          <p:cNvPr id="55" name="Google Shape;55;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9"/>
          <p:cNvSpPr txBox="1"/>
          <p:nvPr>
            <p:ph idx="1" type="body"/>
          </p:nvPr>
        </p:nvSpPr>
        <p:spPr>
          <a:xfrm rot="5400000">
            <a:off x="3886200" y="-1676399"/>
            <a:ext cx="4419600"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accent3"/>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 name="Google Shape;57;p29"/>
          <p:cNvSpPr txBox="1"/>
          <p:nvPr>
            <p:ph idx="12" type="sldNum"/>
          </p:nvPr>
        </p:nvSpPr>
        <p:spPr>
          <a:xfrm>
            <a:off x="9297639" y="6370638"/>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8" name="Shape 58"/>
        <p:cNvGrpSpPr/>
        <p:nvPr/>
      </p:nvGrpSpPr>
      <p:grpSpPr>
        <a:xfrm>
          <a:off x="0" y="0"/>
          <a:ext cx="0" cy="0"/>
          <a:chOff x="0" y="0"/>
          <a:chExt cx="0" cy="0"/>
        </a:xfrm>
      </p:grpSpPr>
      <p:sp>
        <p:nvSpPr>
          <p:cNvPr id="59" name="Google Shape;59;p30"/>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accent3"/>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30"/>
          <p:cNvSpPr txBox="1"/>
          <p:nvPr>
            <p:ph idx="12" type="sldNum"/>
          </p:nvPr>
        </p:nvSpPr>
        <p:spPr>
          <a:xfrm>
            <a:off x="9297639" y="6370638"/>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68" name="Shape 68"/>
        <p:cNvGrpSpPr/>
        <p:nvPr/>
      </p:nvGrpSpPr>
      <p:grpSpPr>
        <a:xfrm>
          <a:off x="0" y="0"/>
          <a:ext cx="0" cy="0"/>
          <a:chOff x="0" y="0"/>
          <a:chExt cx="0" cy="0"/>
        </a:xfrm>
      </p:grpSpPr>
      <p:sp>
        <p:nvSpPr>
          <p:cNvPr id="69" name="Google Shape;69;p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22"/>
          <p:cNvSpPr txBox="1"/>
          <p:nvPr>
            <p:ph idx="1" type="body"/>
          </p:nvPr>
        </p:nvSpPr>
        <p:spPr>
          <a:xfrm>
            <a:off x="609600" y="1219200"/>
            <a:ext cx="10972800" cy="493776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rgbClr val="339933"/>
              </a:buClr>
              <a:buSzPts val="3200"/>
              <a:buChar char="•"/>
              <a:defRPr>
                <a:solidFill>
                  <a:srgbClr val="339933"/>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sp>
        <p:nvSpPr>
          <p:cNvPr id="75" name="Google Shape;75;p31"/>
          <p:cNvSpPr txBox="1"/>
          <p:nvPr>
            <p:ph type="ctrTitle"/>
          </p:nvPr>
        </p:nvSpPr>
        <p:spPr>
          <a:xfrm>
            <a:off x="914400" y="2130428"/>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77" name="Google Shape;77;p3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0" name="Shape 8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1" name="Shape 81"/>
        <p:cNvGrpSpPr/>
        <p:nvPr/>
      </p:nvGrpSpPr>
      <p:grpSpPr>
        <a:xfrm>
          <a:off x="0" y="0"/>
          <a:ext cx="0" cy="0"/>
          <a:chOff x="0" y="0"/>
          <a:chExt cx="0" cy="0"/>
        </a:xfrm>
      </p:grpSpPr>
      <p:sp>
        <p:nvSpPr>
          <p:cNvPr id="82" name="Google Shape;82;p33"/>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3"/>
          <p:cNvSpPr txBox="1"/>
          <p:nvPr>
            <p:ph idx="1" type="body"/>
          </p:nvPr>
        </p:nvSpPr>
        <p:spPr>
          <a:xfrm>
            <a:off x="963084" y="2906716"/>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4" name="Google Shape;84;p33"/>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3"/>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3"/>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 name="Shape 87"/>
        <p:cNvGrpSpPr/>
        <p:nvPr/>
      </p:nvGrpSpPr>
      <p:grpSpPr>
        <a:xfrm>
          <a:off x="0" y="0"/>
          <a:ext cx="0" cy="0"/>
          <a:chOff x="0" y="0"/>
          <a:chExt cx="0" cy="0"/>
        </a:xfrm>
      </p:grpSpPr>
      <p:sp>
        <p:nvSpPr>
          <p:cNvPr id="88" name="Google Shape;88;p3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4"/>
          <p:cNvSpPr txBox="1"/>
          <p:nvPr>
            <p:ph idx="1" type="body"/>
          </p:nvPr>
        </p:nvSpPr>
        <p:spPr>
          <a:xfrm>
            <a:off x="609600" y="1600203"/>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0" name="Google Shape;90;p34"/>
          <p:cNvSpPr txBox="1"/>
          <p:nvPr>
            <p:ph idx="2" type="body"/>
          </p:nvPr>
        </p:nvSpPr>
        <p:spPr>
          <a:xfrm>
            <a:off x="6197600" y="1600203"/>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1" name="Google Shape;91;p34"/>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4"/>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4"/>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4" name="Shape 94"/>
        <p:cNvGrpSpPr/>
        <p:nvPr/>
      </p:nvGrpSpPr>
      <p:grpSpPr>
        <a:xfrm>
          <a:off x="0" y="0"/>
          <a:ext cx="0" cy="0"/>
          <a:chOff x="0" y="0"/>
          <a:chExt cx="0" cy="0"/>
        </a:xfrm>
      </p:grpSpPr>
      <p:sp>
        <p:nvSpPr>
          <p:cNvPr id="95" name="Google Shape;95;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35"/>
          <p:cNvSpPr txBox="1"/>
          <p:nvPr>
            <p:ph idx="1" type="body"/>
          </p:nvPr>
        </p:nvSpPr>
        <p:spPr>
          <a:xfrm>
            <a:off x="609603"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7" name="Google Shape;97;p35"/>
          <p:cNvSpPr txBox="1"/>
          <p:nvPr>
            <p:ph idx="2" type="body"/>
          </p:nvPr>
        </p:nvSpPr>
        <p:spPr>
          <a:xfrm>
            <a:off x="609603"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8" name="Google Shape;98;p35"/>
          <p:cNvSpPr txBox="1"/>
          <p:nvPr>
            <p:ph idx="3" type="body"/>
          </p:nvPr>
        </p:nvSpPr>
        <p:spPr>
          <a:xfrm>
            <a:off x="6193370"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9" name="Google Shape;99;p35"/>
          <p:cNvSpPr txBox="1"/>
          <p:nvPr>
            <p:ph idx="4" type="body"/>
          </p:nvPr>
        </p:nvSpPr>
        <p:spPr>
          <a:xfrm>
            <a:off x="6193370"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00" name="Google Shape;100;p35"/>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5"/>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5"/>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36"/>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6"/>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6"/>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8"/>
          <p:cNvSpPr txBox="1"/>
          <p:nvPr>
            <p:ph idx="1" type="body"/>
          </p:nvPr>
        </p:nvSpPr>
        <p:spPr>
          <a:xfrm>
            <a:off x="609600" y="1600201"/>
            <a:ext cx="10972800" cy="441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accent3"/>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 name="Google Shape;21;p18"/>
          <p:cNvSpPr txBox="1"/>
          <p:nvPr>
            <p:ph idx="12" type="sldNum"/>
          </p:nvPr>
        </p:nvSpPr>
        <p:spPr>
          <a:xfrm>
            <a:off x="9245600" y="6400800"/>
            <a:ext cx="2844800" cy="27305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17365D"/>
                </a:solidFill>
                <a:latin typeface="Calibri"/>
                <a:ea typeface="Calibri"/>
                <a:cs typeface="Calibri"/>
                <a:sym typeface="Calibri"/>
              </a:defRPr>
            </a:lvl1pPr>
            <a:lvl2pPr indent="0" lvl="1" marL="0" algn="r">
              <a:spcBef>
                <a:spcPts val="0"/>
              </a:spcBef>
              <a:buNone/>
              <a:defRPr b="1" i="0" sz="1200" u="none" cap="none" strike="noStrike">
                <a:solidFill>
                  <a:srgbClr val="17365D"/>
                </a:solidFill>
                <a:latin typeface="Calibri"/>
                <a:ea typeface="Calibri"/>
                <a:cs typeface="Calibri"/>
                <a:sym typeface="Calibri"/>
              </a:defRPr>
            </a:lvl2pPr>
            <a:lvl3pPr indent="0" lvl="2" marL="0" algn="r">
              <a:spcBef>
                <a:spcPts val="0"/>
              </a:spcBef>
              <a:buNone/>
              <a:defRPr b="1" i="0" sz="1200" u="none" cap="none" strike="noStrike">
                <a:solidFill>
                  <a:srgbClr val="17365D"/>
                </a:solidFill>
                <a:latin typeface="Calibri"/>
                <a:ea typeface="Calibri"/>
                <a:cs typeface="Calibri"/>
                <a:sym typeface="Calibri"/>
              </a:defRPr>
            </a:lvl3pPr>
            <a:lvl4pPr indent="0" lvl="3" marL="0" algn="r">
              <a:spcBef>
                <a:spcPts val="0"/>
              </a:spcBef>
              <a:buNone/>
              <a:defRPr b="1" i="0" sz="1200" u="none" cap="none" strike="noStrike">
                <a:solidFill>
                  <a:srgbClr val="17365D"/>
                </a:solidFill>
                <a:latin typeface="Calibri"/>
                <a:ea typeface="Calibri"/>
                <a:cs typeface="Calibri"/>
                <a:sym typeface="Calibri"/>
              </a:defRPr>
            </a:lvl4pPr>
            <a:lvl5pPr indent="0" lvl="4" marL="0" algn="r">
              <a:spcBef>
                <a:spcPts val="0"/>
              </a:spcBef>
              <a:buNone/>
              <a:defRPr b="1" i="0" sz="1200" u="none" cap="none" strike="noStrike">
                <a:solidFill>
                  <a:srgbClr val="17365D"/>
                </a:solidFill>
                <a:latin typeface="Calibri"/>
                <a:ea typeface="Calibri"/>
                <a:cs typeface="Calibri"/>
                <a:sym typeface="Calibri"/>
              </a:defRPr>
            </a:lvl5pPr>
            <a:lvl6pPr indent="0" lvl="5" marL="0" algn="r">
              <a:spcBef>
                <a:spcPts val="0"/>
              </a:spcBef>
              <a:buNone/>
              <a:defRPr b="1" i="0" sz="1200" u="none" cap="none" strike="noStrike">
                <a:solidFill>
                  <a:srgbClr val="17365D"/>
                </a:solidFill>
                <a:latin typeface="Calibri"/>
                <a:ea typeface="Calibri"/>
                <a:cs typeface="Calibri"/>
                <a:sym typeface="Calibri"/>
              </a:defRPr>
            </a:lvl6pPr>
            <a:lvl7pPr indent="0" lvl="6" marL="0" algn="r">
              <a:spcBef>
                <a:spcPts val="0"/>
              </a:spcBef>
              <a:buNone/>
              <a:defRPr b="1" i="0" sz="1200" u="none" cap="none" strike="noStrike">
                <a:solidFill>
                  <a:srgbClr val="17365D"/>
                </a:solidFill>
                <a:latin typeface="Calibri"/>
                <a:ea typeface="Calibri"/>
                <a:cs typeface="Calibri"/>
                <a:sym typeface="Calibri"/>
              </a:defRPr>
            </a:lvl7pPr>
            <a:lvl8pPr indent="0" lvl="7" marL="0" algn="r">
              <a:spcBef>
                <a:spcPts val="0"/>
              </a:spcBef>
              <a:buNone/>
              <a:defRPr b="1" i="0" sz="1200" u="none" cap="none" strike="noStrike">
                <a:solidFill>
                  <a:srgbClr val="17365D"/>
                </a:solidFill>
                <a:latin typeface="Calibri"/>
                <a:ea typeface="Calibri"/>
                <a:cs typeface="Calibri"/>
                <a:sym typeface="Calibri"/>
              </a:defRPr>
            </a:lvl8pPr>
            <a:lvl9pPr indent="0" lvl="8" marL="0" algn="r">
              <a:spcBef>
                <a:spcPts val="0"/>
              </a:spcBef>
              <a:buNone/>
              <a:defRPr b="1" i="0" sz="1200" u="none" cap="none" strike="noStrike">
                <a:solidFill>
                  <a:srgbClr val="1736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37"/>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7"/>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2" name="Shape 112"/>
        <p:cNvGrpSpPr/>
        <p:nvPr/>
      </p:nvGrpSpPr>
      <p:grpSpPr>
        <a:xfrm>
          <a:off x="0" y="0"/>
          <a:ext cx="0" cy="0"/>
          <a:chOff x="0" y="0"/>
          <a:chExt cx="0" cy="0"/>
        </a:xfrm>
      </p:grpSpPr>
      <p:sp>
        <p:nvSpPr>
          <p:cNvPr id="113" name="Google Shape;113;p38"/>
          <p:cNvSpPr txBox="1"/>
          <p:nvPr>
            <p:ph type="title"/>
          </p:nvPr>
        </p:nvSpPr>
        <p:spPr>
          <a:xfrm>
            <a:off x="609603"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38"/>
          <p:cNvSpPr txBox="1"/>
          <p:nvPr>
            <p:ph idx="1" type="body"/>
          </p:nvPr>
        </p:nvSpPr>
        <p:spPr>
          <a:xfrm>
            <a:off x="4766735" y="273053"/>
            <a:ext cx="6815668"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15" name="Google Shape;115;p38"/>
          <p:cNvSpPr txBox="1"/>
          <p:nvPr>
            <p:ph idx="2" type="body"/>
          </p:nvPr>
        </p:nvSpPr>
        <p:spPr>
          <a:xfrm>
            <a:off x="609603" y="1435103"/>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6" name="Google Shape;116;p38"/>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8"/>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39"/>
          <p:cNvSpPr txBox="1"/>
          <p:nvPr>
            <p:ph type="title"/>
          </p:nvPr>
        </p:nvSpPr>
        <p:spPr>
          <a:xfrm>
            <a:off x="2389717" y="4800601"/>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9"/>
          <p:cNvSpPr/>
          <p:nvPr>
            <p:ph idx="2" type="pic"/>
          </p:nvPr>
        </p:nvSpPr>
        <p:spPr>
          <a:xfrm>
            <a:off x="2389717" y="612775"/>
            <a:ext cx="7315200" cy="4114800"/>
          </a:xfrm>
          <a:prstGeom prst="rect">
            <a:avLst/>
          </a:prstGeom>
          <a:noFill/>
          <a:ln>
            <a:noFill/>
          </a:ln>
        </p:spPr>
      </p:sp>
      <p:sp>
        <p:nvSpPr>
          <p:cNvPr id="122" name="Google Shape;122;p39"/>
          <p:cNvSpPr txBox="1"/>
          <p:nvPr>
            <p:ph idx="1" type="body"/>
          </p:nvPr>
        </p:nvSpPr>
        <p:spPr>
          <a:xfrm>
            <a:off x="2389717" y="5367339"/>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23" name="Google Shape;123;p39"/>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9"/>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9"/>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6" name="Shape 126"/>
        <p:cNvGrpSpPr/>
        <p:nvPr/>
      </p:nvGrpSpPr>
      <p:grpSpPr>
        <a:xfrm>
          <a:off x="0" y="0"/>
          <a:ext cx="0" cy="0"/>
          <a:chOff x="0" y="0"/>
          <a:chExt cx="0" cy="0"/>
        </a:xfrm>
      </p:grpSpPr>
      <p:sp>
        <p:nvSpPr>
          <p:cNvPr id="127" name="Google Shape;127;p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40"/>
          <p:cNvSpPr txBox="1"/>
          <p:nvPr>
            <p:ph idx="1" type="body"/>
          </p:nvPr>
        </p:nvSpPr>
        <p:spPr>
          <a:xfrm rot="5400000">
            <a:off x="3833019" y="-1623215"/>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9" name="Google Shape;129;p40"/>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0"/>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0"/>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2" name="Shape 132"/>
        <p:cNvGrpSpPr/>
        <p:nvPr/>
      </p:nvGrpSpPr>
      <p:grpSpPr>
        <a:xfrm>
          <a:off x="0" y="0"/>
          <a:ext cx="0" cy="0"/>
          <a:chOff x="0" y="0"/>
          <a:chExt cx="0" cy="0"/>
        </a:xfrm>
      </p:grpSpPr>
      <p:sp>
        <p:nvSpPr>
          <p:cNvPr id="133" name="Google Shape;133;p41"/>
          <p:cNvSpPr txBox="1"/>
          <p:nvPr>
            <p:ph type="title"/>
          </p:nvPr>
        </p:nvSpPr>
        <p:spPr>
          <a:xfrm rot="5400000">
            <a:off x="7285037" y="1828804"/>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41"/>
          <p:cNvSpPr txBox="1"/>
          <p:nvPr>
            <p:ph idx="1" type="body"/>
          </p:nvPr>
        </p:nvSpPr>
        <p:spPr>
          <a:xfrm rot="5400000">
            <a:off x="1697037" y="-812797"/>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5" name="Google Shape;135;p4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 name="Shape 22"/>
        <p:cNvGrpSpPr/>
        <p:nvPr/>
      </p:nvGrpSpPr>
      <p:grpSpPr>
        <a:xfrm>
          <a:off x="0" y="0"/>
          <a:ext cx="0" cy="0"/>
          <a:chOff x="0" y="0"/>
          <a:chExt cx="0" cy="0"/>
        </a:xfrm>
      </p:grpSpPr>
      <p:sp>
        <p:nvSpPr>
          <p:cNvPr id="23" name="Google Shape;23;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accent3"/>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 name="Google Shape;25;p1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accent3"/>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6" name="Google Shape;26;p19"/>
          <p:cNvSpPr txBox="1"/>
          <p:nvPr>
            <p:ph idx="12" type="sldNum"/>
          </p:nvPr>
        </p:nvSpPr>
        <p:spPr>
          <a:xfrm>
            <a:off x="9297639" y="6370638"/>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7"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3"/>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4000"/>
              <a:buFont typeface="Century Gothic"/>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3"/>
          <p:cNvSpPr txBox="1"/>
          <p:nvPr>
            <p:ph idx="1" type="body"/>
          </p:nvPr>
        </p:nvSpPr>
        <p:spPr>
          <a:xfrm>
            <a:off x="914400" y="2514601"/>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23"/>
          <p:cNvSpPr txBox="1"/>
          <p:nvPr>
            <p:ph idx="12" type="sldNum"/>
          </p:nvPr>
        </p:nvSpPr>
        <p:spPr>
          <a:xfrm>
            <a:off x="9297639" y="6370638"/>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44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4"/>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accent3"/>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 name="Google Shape;35;p24"/>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accent3"/>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6" name="Google Shape;36;p24"/>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accent3"/>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7" name="Google Shape;37;p24"/>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accent3"/>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8" name="Google Shape;38;p24"/>
          <p:cNvSpPr txBox="1"/>
          <p:nvPr>
            <p:ph idx="12" type="sldNum"/>
          </p:nvPr>
        </p:nvSpPr>
        <p:spPr>
          <a:xfrm>
            <a:off x="9297639" y="6370638"/>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5"/>
          <p:cNvSpPr txBox="1"/>
          <p:nvPr>
            <p:ph idx="12" type="sldNum"/>
          </p:nvPr>
        </p:nvSpPr>
        <p:spPr>
          <a:xfrm>
            <a:off x="9297639" y="6370638"/>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 name="Shape 42"/>
        <p:cNvGrpSpPr/>
        <p:nvPr/>
      </p:nvGrpSpPr>
      <p:grpSpPr>
        <a:xfrm>
          <a:off x="0" y="0"/>
          <a:ext cx="0" cy="0"/>
          <a:chOff x="0" y="0"/>
          <a:chExt cx="0" cy="0"/>
        </a:xfrm>
      </p:grpSpPr>
      <p:sp>
        <p:nvSpPr>
          <p:cNvPr id="43" name="Google Shape;43;p26"/>
          <p:cNvSpPr txBox="1"/>
          <p:nvPr>
            <p:ph idx="12" type="sldNum"/>
          </p:nvPr>
        </p:nvSpPr>
        <p:spPr>
          <a:xfrm>
            <a:off x="9297639" y="6370638"/>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27"/>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2000"/>
              <a:buFont typeface="Century Gothic"/>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7"/>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accent3"/>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7" name="Google Shape;47;p27"/>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accent3"/>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8" name="Google Shape;48;p27"/>
          <p:cNvSpPr txBox="1"/>
          <p:nvPr>
            <p:ph idx="12" type="sldNum"/>
          </p:nvPr>
        </p:nvSpPr>
        <p:spPr>
          <a:xfrm>
            <a:off x="9297639" y="6370638"/>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2"/>
              </a:buClr>
              <a:buSzPts val="4400"/>
              <a:buFont typeface="Century Gothic"/>
              <a:buNone/>
              <a:defRPr b="0" i="0" sz="44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609600" y="1600201"/>
            <a:ext cx="10972800" cy="44196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accent3"/>
              </a:buClr>
              <a:buSzPts val="3200"/>
              <a:buFont typeface="Arial"/>
              <a:buChar char="•"/>
              <a:defRPr b="0" i="0" sz="3200" u="none" cap="none" strike="noStrike">
                <a:solidFill>
                  <a:schemeClr val="accent3"/>
                </a:solidFill>
                <a:latin typeface="Arial Narrow"/>
                <a:ea typeface="Arial Narrow"/>
                <a:cs typeface="Arial Narrow"/>
                <a:sym typeface="Arial Narrow"/>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6"/>
          <p:cNvSpPr txBox="1"/>
          <p:nvPr>
            <p:ph idx="12" type="sldNum"/>
          </p:nvPr>
        </p:nvSpPr>
        <p:spPr>
          <a:xfrm>
            <a:off x="9297639" y="6370638"/>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rgbClr val="17365D"/>
                </a:solidFill>
                <a:latin typeface="Calibri"/>
                <a:ea typeface="Calibri"/>
                <a:cs typeface="Calibri"/>
                <a:sym typeface="Calibri"/>
              </a:defRPr>
            </a:lvl1pPr>
            <a:lvl2pPr indent="0" lvl="1" marL="0" marR="0" rtl="0" algn="r">
              <a:spcBef>
                <a:spcPts val="0"/>
              </a:spcBef>
              <a:buNone/>
              <a:defRPr b="1" i="0" sz="1200" u="none" cap="none" strike="noStrike">
                <a:solidFill>
                  <a:srgbClr val="17365D"/>
                </a:solidFill>
                <a:latin typeface="Calibri"/>
                <a:ea typeface="Calibri"/>
                <a:cs typeface="Calibri"/>
                <a:sym typeface="Calibri"/>
              </a:defRPr>
            </a:lvl2pPr>
            <a:lvl3pPr indent="0" lvl="2" marL="0" marR="0" rtl="0" algn="r">
              <a:spcBef>
                <a:spcPts val="0"/>
              </a:spcBef>
              <a:buNone/>
              <a:defRPr b="1" i="0" sz="1200" u="none" cap="none" strike="noStrike">
                <a:solidFill>
                  <a:srgbClr val="17365D"/>
                </a:solidFill>
                <a:latin typeface="Calibri"/>
                <a:ea typeface="Calibri"/>
                <a:cs typeface="Calibri"/>
                <a:sym typeface="Calibri"/>
              </a:defRPr>
            </a:lvl3pPr>
            <a:lvl4pPr indent="0" lvl="3" marL="0" marR="0" rtl="0" algn="r">
              <a:spcBef>
                <a:spcPts val="0"/>
              </a:spcBef>
              <a:buNone/>
              <a:defRPr b="1" i="0" sz="1200" u="none" cap="none" strike="noStrike">
                <a:solidFill>
                  <a:srgbClr val="17365D"/>
                </a:solidFill>
                <a:latin typeface="Calibri"/>
                <a:ea typeface="Calibri"/>
                <a:cs typeface="Calibri"/>
                <a:sym typeface="Calibri"/>
              </a:defRPr>
            </a:lvl4pPr>
            <a:lvl5pPr indent="0" lvl="4" marL="0" marR="0" rtl="0" algn="r">
              <a:spcBef>
                <a:spcPts val="0"/>
              </a:spcBef>
              <a:buNone/>
              <a:defRPr b="1" i="0" sz="1200" u="none" cap="none" strike="noStrike">
                <a:solidFill>
                  <a:srgbClr val="17365D"/>
                </a:solidFill>
                <a:latin typeface="Calibri"/>
                <a:ea typeface="Calibri"/>
                <a:cs typeface="Calibri"/>
                <a:sym typeface="Calibri"/>
              </a:defRPr>
            </a:lvl5pPr>
            <a:lvl6pPr indent="0" lvl="5" marL="0" marR="0" rtl="0" algn="r">
              <a:spcBef>
                <a:spcPts val="0"/>
              </a:spcBef>
              <a:buNone/>
              <a:defRPr b="1" i="0" sz="1200" u="none" cap="none" strike="noStrike">
                <a:solidFill>
                  <a:srgbClr val="17365D"/>
                </a:solidFill>
                <a:latin typeface="Calibri"/>
                <a:ea typeface="Calibri"/>
                <a:cs typeface="Calibri"/>
                <a:sym typeface="Calibri"/>
              </a:defRPr>
            </a:lvl6pPr>
            <a:lvl7pPr indent="0" lvl="6" marL="0" marR="0" rtl="0" algn="r">
              <a:spcBef>
                <a:spcPts val="0"/>
              </a:spcBef>
              <a:buNone/>
              <a:defRPr b="1" i="0" sz="1200" u="none" cap="none" strike="noStrike">
                <a:solidFill>
                  <a:srgbClr val="17365D"/>
                </a:solidFill>
                <a:latin typeface="Calibri"/>
                <a:ea typeface="Calibri"/>
                <a:cs typeface="Calibri"/>
                <a:sym typeface="Calibri"/>
              </a:defRPr>
            </a:lvl7pPr>
            <a:lvl8pPr indent="0" lvl="7" marL="0" marR="0" rtl="0" algn="r">
              <a:spcBef>
                <a:spcPts val="0"/>
              </a:spcBef>
              <a:buNone/>
              <a:defRPr b="1" i="0" sz="1200" u="none" cap="none" strike="noStrike">
                <a:solidFill>
                  <a:srgbClr val="17365D"/>
                </a:solidFill>
                <a:latin typeface="Calibri"/>
                <a:ea typeface="Calibri"/>
                <a:cs typeface="Calibri"/>
                <a:sym typeface="Calibri"/>
              </a:defRPr>
            </a:lvl8pPr>
            <a:lvl9pPr indent="0" lvl="8" marL="0" marR="0" rtl="0" algn="r">
              <a:spcBef>
                <a:spcPts val="0"/>
              </a:spcBef>
              <a:buNone/>
              <a:defRPr b="1" i="0" sz="1200" u="none" cap="none" strike="noStrike">
                <a:solidFill>
                  <a:srgbClr val="1736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6"/>
          <p:cNvSpPr txBox="1"/>
          <p:nvPr/>
        </p:nvSpPr>
        <p:spPr>
          <a:xfrm>
            <a:off x="3556000" y="6324600"/>
            <a:ext cx="47752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chemeClr val="lt1"/>
                </a:solidFill>
                <a:latin typeface="Arial Narrow"/>
                <a:ea typeface="Arial Narrow"/>
                <a:cs typeface="Arial Narrow"/>
                <a:sym typeface="Arial Narrow"/>
              </a:rPr>
              <a:t>www.Energy.Maryland.gov</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21"/>
          <p:cNvSpPr txBox="1"/>
          <p:nvPr>
            <p:ph idx="1" type="body"/>
          </p:nvPr>
        </p:nvSpPr>
        <p:spPr>
          <a:xfrm>
            <a:off x="609600" y="1600203"/>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Google Shape;65;p21"/>
          <p:cNvSpPr txBox="1"/>
          <p:nvPr>
            <p:ph idx="10" type="dt"/>
          </p:nvPr>
        </p:nvSpPr>
        <p:spPr>
          <a:xfrm>
            <a:off x="609600" y="6356353"/>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21"/>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21"/>
          <p:cNvSpPr txBox="1"/>
          <p:nvPr>
            <p:ph idx="12" type="sldNum"/>
          </p:nvPr>
        </p:nvSpPr>
        <p:spPr>
          <a:xfrm>
            <a:off x="8737600"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1"/>
          <p:cNvSpPr txBox="1"/>
          <p:nvPr>
            <p:ph idx="1" type="subTitle"/>
          </p:nvPr>
        </p:nvSpPr>
        <p:spPr>
          <a:xfrm>
            <a:off x="762000" y="2308225"/>
            <a:ext cx="10668000" cy="24384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5200"/>
              <a:buNone/>
            </a:pPr>
            <a:r>
              <a:t/>
            </a:r>
            <a:endParaRPr b="1" sz="5200">
              <a:solidFill>
                <a:schemeClr val="lt1"/>
              </a:solidFill>
              <a:latin typeface="Arial"/>
              <a:ea typeface="Arial"/>
              <a:cs typeface="Arial"/>
              <a:sym typeface="Arial"/>
            </a:endParaRPr>
          </a:p>
          <a:p>
            <a:pPr indent="0" lvl="0" marL="0" rtl="0" algn="ctr">
              <a:spcBef>
                <a:spcPts val="640"/>
              </a:spcBef>
              <a:spcAft>
                <a:spcPts val="0"/>
              </a:spcAft>
              <a:buClr>
                <a:srgbClr val="888888"/>
              </a:buClr>
              <a:buSzPts val="3200"/>
              <a:buNone/>
            </a:pPr>
            <a:r>
              <a:t/>
            </a:r>
            <a:endParaRPr>
              <a:solidFill>
                <a:schemeClr val="lt1"/>
              </a:solidFill>
              <a:latin typeface="Arial"/>
              <a:ea typeface="Arial"/>
              <a:cs typeface="Arial"/>
              <a:sym typeface="Arial"/>
            </a:endParaRPr>
          </a:p>
        </p:txBody>
      </p:sp>
      <p:sp>
        <p:nvSpPr>
          <p:cNvPr id="144" name="Google Shape;144;p1"/>
          <p:cNvSpPr txBox="1"/>
          <p:nvPr>
            <p:ph idx="12" type="sldNum"/>
          </p:nvPr>
        </p:nvSpPr>
        <p:spPr>
          <a:xfrm>
            <a:off x="9297639" y="6370638"/>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5" name="Google Shape;145;p1"/>
          <p:cNvSpPr txBox="1"/>
          <p:nvPr/>
        </p:nvSpPr>
        <p:spPr>
          <a:xfrm>
            <a:off x="0" y="2693987"/>
            <a:ext cx="12192000" cy="1470025"/>
          </a:xfrm>
          <a:prstGeom prst="rect">
            <a:avLst/>
          </a:prstGeom>
          <a:noFill/>
          <a:ln>
            <a:noFill/>
          </a:ln>
        </p:spPr>
        <p:txBody>
          <a:bodyPr anchorCtr="0" anchor="ctr" bIns="45700" lIns="91425" spcFirstLastPara="1" rIns="91425" wrap="square" tIns="45700">
            <a:normAutofit fontScale="85000" lnSpcReduction="20000"/>
          </a:bodyPr>
          <a:lstStyle/>
          <a:p>
            <a:pPr indent="0" lvl="0" marL="0" marR="0" rtl="0" algn="ctr">
              <a:spcBef>
                <a:spcPts val="0"/>
              </a:spcBef>
              <a:spcAft>
                <a:spcPts val="0"/>
              </a:spcAft>
              <a:buClr>
                <a:schemeClr val="lt1"/>
              </a:buClr>
              <a:buSzPct val="100000"/>
              <a:buFont typeface="Century Gothic"/>
              <a:buNone/>
            </a:pPr>
            <a:r>
              <a:rPr b="1" i="0" lang="en-US" sz="11500" u="none" cap="none" strike="noStrike">
                <a:solidFill>
                  <a:schemeClr val="lt1"/>
                </a:solidFill>
                <a:latin typeface="Century Gothic"/>
                <a:ea typeface="Century Gothic"/>
                <a:cs typeface="Century Gothic"/>
                <a:sym typeface="Century Gothic"/>
              </a:rPr>
              <a:t> </a:t>
            </a:r>
            <a:r>
              <a:rPr b="1" i="0" lang="en-US" sz="13080" u="none" cap="none" strike="noStrike">
                <a:solidFill>
                  <a:schemeClr val="lt1"/>
                </a:solidFill>
              </a:rPr>
              <a:t>SEIF Financials</a:t>
            </a:r>
            <a:endParaRPr sz="2980"/>
          </a:p>
        </p:txBody>
      </p:sp>
      <p:pic>
        <p:nvPicPr>
          <p:cNvPr id="146" name="Google Shape;146;p1"/>
          <p:cNvPicPr preferRelativeResize="0"/>
          <p:nvPr/>
        </p:nvPicPr>
        <p:blipFill>
          <a:blip r:embed="rId4">
            <a:alphaModFix/>
          </a:blip>
          <a:stretch>
            <a:fillRect/>
          </a:stretch>
        </p:blipFill>
        <p:spPr>
          <a:xfrm>
            <a:off x="4680350" y="4030500"/>
            <a:ext cx="2388925" cy="2242650"/>
          </a:xfrm>
          <a:prstGeom prst="rect">
            <a:avLst/>
          </a:prstGeom>
          <a:noFill/>
          <a:ln>
            <a:noFill/>
          </a:ln>
        </p:spPr>
      </p:pic>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entury Gothic"/>
              <a:buNone/>
            </a:pPr>
            <a:r>
              <a:rPr lang="en-US">
                <a:latin typeface="Arial"/>
                <a:ea typeface="Arial"/>
                <a:cs typeface="Arial"/>
                <a:sym typeface="Arial"/>
              </a:rPr>
              <a:t>RGGI Auction 54 Results</a:t>
            </a:r>
            <a:endParaRPr>
              <a:latin typeface="Arial"/>
              <a:ea typeface="Arial"/>
              <a:cs typeface="Arial"/>
              <a:sym typeface="Arial"/>
            </a:endParaRPr>
          </a:p>
        </p:txBody>
      </p:sp>
      <p:sp>
        <p:nvSpPr>
          <p:cNvPr id="218" name="Google Shape;218;p10"/>
          <p:cNvSpPr txBox="1"/>
          <p:nvPr>
            <p:ph idx="1" type="body"/>
          </p:nvPr>
        </p:nvSpPr>
        <p:spPr>
          <a:xfrm>
            <a:off x="609600" y="1600200"/>
            <a:ext cx="10972800" cy="498316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Char char="•"/>
            </a:pPr>
            <a:r>
              <a:rPr lang="en-US" sz="2000">
                <a:solidFill>
                  <a:schemeClr val="dk1"/>
                </a:solidFill>
                <a:latin typeface="Arial"/>
                <a:ea typeface="Arial"/>
                <a:cs typeface="Arial"/>
                <a:sym typeface="Arial"/>
              </a:rPr>
              <a:t>Auction Date: December 1, 2021</a:t>
            </a:r>
            <a:endParaRPr>
              <a:latin typeface="Arial"/>
              <a:ea typeface="Arial"/>
              <a:cs typeface="Arial"/>
              <a:sym typeface="Arial"/>
            </a:endParaRPr>
          </a:p>
          <a:p>
            <a:pPr indent="-342900" lvl="0" marL="342900" rtl="0" algn="l">
              <a:spcBef>
                <a:spcPts val="400"/>
              </a:spcBef>
              <a:spcAft>
                <a:spcPts val="0"/>
              </a:spcAft>
              <a:buClr>
                <a:schemeClr val="dk1"/>
              </a:buClr>
              <a:buSzPts val="2000"/>
              <a:buChar char="•"/>
            </a:pPr>
            <a:r>
              <a:rPr lang="en-US" sz="2000">
                <a:solidFill>
                  <a:schemeClr val="dk1"/>
                </a:solidFill>
                <a:latin typeface="Arial"/>
                <a:ea typeface="Arial"/>
                <a:cs typeface="Arial"/>
                <a:sym typeface="Arial"/>
              </a:rPr>
              <a:t>Total Allowances Sold: 27,041,000</a:t>
            </a:r>
            <a:endParaRPr>
              <a:latin typeface="Arial"/>
              <a:ea typeface="Arial"/>
              <a:cs typeface="Arial"/>
              <a:sym typeface="Arial"/>
            </a:endParaRPr>
          </a:p>
          <a:p>
            <a:pPr indent="-342900" lvl="0" marL="342900" rtl="0" algn="l">
              <a:spcBef>
                <a:spcPts val="400"/>
              </a:spcBef>
              <a:spcAft>
                <a:spcPts val="0"/>
              </a:spcAft>
              <a:buClr>
                <a:schemeClr val="dk1"/>
              </a:buClr>
              <a:buSzPts val="2000"/>
              <a:buChar char="•"/>
            </a:pPr>
            <a:r>
              <a:rPr lang="en-US" sz="2000">
                <a:solidFill>
                  <a:schemeClr val="dk1"/>
                </a:solidFill>
                <a:latin typeface="Arial"/>
                <a:ea typeface="Arial"/>
                <a:cs typeface="Arial"/>
                <a:sym typeface="Arial"/>
              </a:rPr>
              <a:t>Clearing Price: $13.00</a:t>
            </a:r>
            <a:endParaRPr>
              <a:latin typeface="Arial"/>
              <a:ea typeface="Arial"/>
              <a:cs typeface="Arial"/>
              <a:sym typeface="Arial"/>
            </a:endParaRPr>
          </a:p>
          <a:p>
            <a:pPr indent="-342900" lvl="0" marL="342900" rtl="0" algn="l">
              <a:spcBef>
                <a:spcPts val="400"/>
              </a:spcBef>
              <a:spcAft>
                <a:spcPts val="0"/>
              </a:spcAft>
              <a:buClr>
                <a:schemeClr val="dk1"/>
              </a:buClr>
              <a:buSzPts val="2000"/>
              <a:buChar char="•"/>
            </a:pPr>
            <a:r>
              <a:rPr lang="en-US" sz="2000">
                <a:solidFill>
                  <a:schemeClr val="dk1"/>
                </a:solidFill>
                <a:latin typeface="Arial"/>
                <a:ea typeface="Arial"/>
                <a:cs typeface="Arial"/>
                <a:sym typeface="Arial"/>
              </a:rPr>
              <a:t>Total Auction Proceeds: $351,533,000</a:t>
            </a:r>
            <a:endParaRPr>
              <a:latin typeface="Arial"/>
              <a:ea typeface="Arial"/>
              <a:cs typeface="Arial"/>
              <a:sym typeface="Arial"/>
            </a:endParaRPr>
          </a:p>
          <a:p>
            <a:pPr indent="-342900" lvl="0" marL="342900" rtl="0" algn="l">
              <a:spcBef>
                <a:spcPts val="400"/>
              </a:spcBef>
              <a:spcAft>
                <a:spcPts val="0"/>
              </a:spcAft>
              <a:buClr>
                <a:schemeClr val="dk1"/>
              </a:buClr>
              <a:buSzPts val="2000"/>
              <a:buChar char="•"/>
            </a:pPr>
            <a:r>
              <a:rPr lang="en-US" sz="2000">
                <a:solidFill>
                  <a:schemeClr val="dk1"/>
                </a:solidFill>
                <a:latin typeface="Arial"/>
                <a:ea typeface="Arial"/>
                <a:cs typeface="Arial"/>
                <a:sym typeface="Arial"/>
              </a:rPr>
              <a:t>Auction Proceeds to Maryland: $44,216,341</a:t>
            </a:r>
            <a:endParaRPr>
              <a:latin typeface="Arial"/>
              <a:ea typeface="Arial"/>
              <a:cs typeface="Arial"/>
              <a:sym typeface="Arial"/>
            </a:endParaRPr>
          </a:p>
          <a:p>
            <a:pPr indent="-342900" lvl="0" marL="342900" rtl="0" algn="l">
              <a:spcBef>
                <a:spcPts val="400"/>
              </a:spcBef>
              <a:spcAft>
                <a:spcPts val="0"/>
              </a:spcAft>
              <a:buClr>
                <a:schemeClr val="dk1"/>
              </a:buClr>
              <a:buSzPts val="2000"/>
              <a:buChar char="•"/>
            </a:pPr>
            <a:r>
              <a:rPr lang="en-US" sz="2000">
                <a:solidFill>
                  <a:schemeClr val="dk1"/>
                </a:solidFill>
                <a:latin typeface="Arial"/>
                <a:ea typeface="Arial"/>
                <a:cs typeface="Arial"/>
                <a:sym typeface="Arial"/>
              </a:rPr>
              <a:t>Cost Containment Reserve (CCR): 3,919,482 CCR allowances were sold. </a:t>
            </a:r>
            <a:endParaRPr>
              <a:latin typeface="Arial"/>
              <a:ea typeface="Arial"/>
              <a:cs typeface="Arial"/>
              <a:sym typeface="Arial"/>
            </a:endParaRPr>
          </a:p>
          <a:p>
            <a:pPr indent="-285750" lvl="1" marL="742950" rtl="0" algn="l">
              <a:spcBef>
                <a:spcPts val="400"/>
              </a:spcBef>
              <a:spcAft>
                <a:spcPts val="0"/>
              </a:spcAft>
              <a:buClr>
                <a:schemeClr val="dk1"/>
              </a:buClr>
              <a:buSzPts val="2000"/>
              <a:buChar char="–"/>
            </a:pPr>
            <a:r>
              <a:rPr lang="en-US" sz="2000">
                <a:solidFill>
                  <a:schemeClr val="dk1"/>
                </a:solidFill>
              </a:rPr>
              <a:t>The CCR is a fixed additional supply of allowances that are made available for sale if an auction’s interim clearing price exceeds a certain price level ($13.00 in 2021). 11.98 million cost containment reserve (CCR) allowances were available for sale. </a:t>
            </a:r>
            <a:endParaRPr/>
          </a:p>
          <a:p>
            <a:pPr indent="0" lvl="0" marL="0" rtl="0" algn="l">
              <a:spcBef>
                <a:spcPts val="360"/>
              </a:spcBef>
              <a:spcAft>
                <a:spcPts val="0"/>
              </a:spcAft>
              <a:buClr>
                <a:schemeClr val="accent3"/>
              </a:buClr>
              <a:buSzPts val="1800"/>
              <a:buNone/>
            </a:pPr>
            <a:r>
              <a:t/>
            </a:r>
            <a:endParaRPr i="1" sz="1800">
              <a:solidFill>
                <a:schemeClr val="dk2"/>
              </a:solidFill>
              <a:latin typeface="Calibri"/>
              <a:ea typeface="Calibri"/>
              <a:cs typeface="Calibri"/>
              <a:sym typeface="Calibri"/>
            </a:endParaRPr>
          </a:p>
          <a:p>
            <a:pPr indent="0" lvl="0" marL="0" rtl="0" algn="l">
              <a:spcBef>
                <a:spcPts val="400"/>
              </a:spcBef>
              <a:spcAft>
                <a:spcPts val="0"/>
              </a:spcAft>
              <a:buClr>
                <a:schemeClr val="dk2"/>
              </a:buClr>
              <a:buSzPts val="2000"/>
              <a:buNone/>
            </a:pPr>
            <a:r>
              <a:rPr i="1" lang="en-US" sz="2000">
                <a:solidFill>
                  <a:schemeClr val="dk2"/>
                </a:solidFill>
                <a:latin typeface="Calibri"/>
                <a:ea typeface="Calibri"/>
                <a:cs typeface="Calibri"/>
                <a:sym typeface="Calibri"/>
              </a:rPr>
              <a:t>“Our 54th auction shows RGGI continues to deliver strong economic, environmental, and public health benefits to the region. RGGI states are also showing the world that bipartisan collaboration matters, and well-run carbon markets can boost our climate progress.” - Ben Grumbles, Secretary of the Maryland Department of the Environment and Vice Chair of the RGGI, Inc. Board of Directors. </a:t>
            </a:r>
            <a:endParaRPr/>
          </a:p>
          <a:p>
            <a:pPr indent="-215900" lvl="0" marL="342900" rtl="0" algn="l">
              <a:spcBef>
                <a:spcPts val="400"/>
              </a:spcBef>
              <a:spcAft>
                <a:spcPts val="0"/>
              </a:spcAft>
              <a:buClr>
                <a:schemeClr val="accent3"/>
              </a:buClr>
              <a:buSzPts val="2000"/>
              <a:buNone/>
            </a:pPr>
            <a:r>
              <a:t/>
            </a:r>
            <a:endParaRPr sz="2000">
              <a:solidFill>
                <a:schemeClr val="dk1"/>
              </a:solidFill>
              <a:latin typeface="Calibri"/>
              <a:ea typeface="Calibri"/>
              <a:cs typeface="Calibri"/>
              <a:sym typeface="Calibri"/>
            </a:endParaRPr>
          </a:p>
          <a:p>
            <a:pPr indent="-165100" lvl="0" marL="342900" rtl="0" algn="l">
              <a:spcBef>
                <a:spcPts val="560"/>
              </a:spcBef>
              <a:spcAft>
                <a:spcPts val="0"/>
              </a:spcAft>
              <a:buClr>
                <a:schemeClr val="accent3"/>
              </a:buClr>
              <a:buSzPts val="2800"/>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1"/>
          <p:cNvSpPr txBox="1"/>
          <p:nvPr>
            <p:ph type="title"/>
          </p:nvPr>
        </p:nvSpPr>
        <p:spPr>
          <a:xfrm>
            <a:off x="2286000" y="76200"/>
            <a:ext cx="7936424" cy="79216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Clr>
                <a:schemeClr val="dk1"/>
              </a:buClr>
              <a:buSzPct val="100000"/>
              <a:buFont typeface="Calibri"/>
              <a:buNone/>
            </a:pPr>
            <a:r>
              <a:rPr lang="en-US" sz="3200">
                <a:latin typeface="Arial"/>
                <a:ea typeface="Arial"/>
                <a:cs typeface="Arial"/>
                <a:sym typeface="Arial"/>
              </a:rPr>
              <a:t>RGGI Revenue, Allowances Sold, Allowance Prices by RGGI Auction</a:t>
            </a:r>
            <a:endParaRPr sz="1800">
              <a:latin typeface="Arial"/>
              <a:ea typeface="Arial"/>
              <a:cs typeface="Arial"/>
              <a:sym typeface="Arial"/>
            </a:endParaRPr>
          </a:p>
        </p:txBody>
      </p:sp>
      <p:sp>
        <p:nvSpPr>
          <p:cNvPr id="225" name="Google Shape;225;p11"/>
          <p:cNvSpPr txBox="1"/>
          <p:nvPr/>
        </p:nvSpPr>
        <p:spPr>
          <a:xfrm>
            <a:off x="7410257" y="1524000"/>
            <a:ext cx="2795234" cy="707886"/>
          </a:xfrm>
          <a:prstGeom prst="rect">
            <a:avLst/>
          </a:prstGeom>
          <a:solidFill>
            <a:srgbClr val="E5E9EF"/>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MD Revenue To Date:</a:t>
            </a:r>
            <a:endParaRPr/>
          </a:p>
          <a:p>
            <a:pPr indent="0" lvl="0" marL="0" marR="0" rtl="0" algn="ctr">
              <a:spcBef>
                <a:spcPts val="0"/>
              </a:spcBef>
              <a:spcAft>
                <a:spcPts val="0"/>
              </a:spcAft>
              <a:buNone/>
            </a:pPr>
            <a:r>
              <a:rPr lang="en-US" sz="2000">
                <a:solidFill>
                  <a:schemeClr val="dk1"/>
                </a:solidFill>
                <a:latin typeface="Calibri"/>
                <a:ea typeface="Calibri"/>
                <a:cs typeface="Calibri"/>
                <a:sym typeface="Calibri"/>
              </a:rPr>
              <a:t>$859M</a:t>
            </a:r>
            <a:endParaRPr/>
          </a:p>
        </p:txBody>
      </p:sp>
      <p:graphicFrame>
        <p:nvGraphicFramePr>
          <p:cNvPr id="226" name="Google Shape;226;p11"/>
          <p:cNvGraphicFramePr/>
          <p:nvPr/>
        </p:nvGraphicFramePr>
        <p:xfrm>
          <a:off x="304800" y="785446"/>
          <a:ext cx="11658600" cy="6096000"/>
        </p:xfrm>
        <a:graphic>
          <a:graphicData uri="http://schemas.openxmlformats.org/drawingml/2006/chart">
            <c:chart r:id="rId3"/>
          </a:graphicData>
        </a:graphic>
      </p:graphicFrame>
      <p:sp>
        <p:nvSpPr>
          <p:cNvPr id="227" name="Google Shape;227;p11"/>
          <p:cNvSpPr txBox="1"/>
          <p:nvPr/>
        </p:nvSpPr>
        <p:spPr>
          <a:xfrm>
            <a:off x="11201400" y="5949443"/>
            <a:ext cx="96129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 53   54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2"/>
          <p:cNvSpPr txBox="1"/>
          <p:nvPr>
            <p:ph idx="12" type="sldNum"/>
          </p:nvPr>
        </p:nvSpPr>
        <p:spPr>
          <a:xfrm>
            <a:off x="9245600" y="6400800"/>
            <a:ext cx="2844800" cy="2730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4" name="Google Shape;234;p12"/>
          <p:cNvSpPr txBox="1"/>
          <p:nvPr/>
        </p:nvSpPr>
        <p:spPr>
          <a:xfrm>
            <a:off x="2000250" y="146050"/>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400"/>
              <a:buFont typeface="Calibri"/>
              <a:buNone/>
            </a:pPr>
            <a:r>
              <a:rPr lang="en-US" sz="4400">
                <a:solidFill>
                  <a:schemeClr val="dk1"/>
                </a:solidFill>
              </a:rPr>
              <a:t>SEIF Revenues</a:t>
            </a:r>
            <a:endParaRPr sz="3600">
              <a:solidFill>
                <a:schemeClr val="dk1"/>
              </a:solidFill>
            </a:endParaRPr>
          </a:p>
        </p:txBody>
      </p:sp>
      <p:pic>
        <p:nvPicPr>
          <p:cNvPr id="235" name="Google Shape;235;p12"/>
          <p:cNvPicPr preferRelativeResize="0"/>
          <p:nvPr/>
        </p:nvPicPr>
        <p:blipFill rotWithShape="1">
          <a:blip r:embed="rId3">
            <a:alphaModFix/>
          </a:blip>
          <a:srcRect b="0" l="0" r="0" t="0"/>
          <a:stretch/>
        </p:blipFill>
        <p:spPr>
          <a:xfrm>
            <a:off x="228600" y="6049964"/>
            <a:ext cx="1782137" cy="661072"/>
          </a:xfrm>
          <a:prstGeom prst="rect">
            <a:avLst/>
          </a:prstGeom>
          <a:noFill/>
          <a:ln>
            <a:noFill/>
          </a:ln>
        </p:spPr>
      </p:pic>
      <p:graphicFrame>
        <p:nvGraphicFramePr>
          <p:cNvPr id="236" name="Google Shape;236;p12"/>
          <p:cNvGraphicFramePr/>
          <p:nvPr/>
        </p:nvGraphicFramePr>
        <p:xfrm>
          <a:off x="1589617" y="1259521"/>
          <a:ext cx="3000000" cy="3000000"/>
        </p:xfrm>
        <a:graphic>
          <a:graphicData uri="http://schemas.openxmlformats.org/drawingml/2006/table">
            <a:tbl>
              <a:tblPr>
                <a:noFill/>
                <a:tableStyleId>{2C7672DE-E804-4B5B-AFF5-EA511FFB9150}</a:tableStyleId>
              </a:tblPr>
              <a:tblGrid>
                <a:gridCol w="5877975"/>
                <a:gridCol w="1604425"/>
                <a:gridCol w="1604425"/>
              </a:tblGrid>
              <a:tr h="292750">
                <a:tc>
                  <a:txBody>
                    <a:bodyPr/>
                    <a:lstStyle/>
                    <a:p>
                      <a:pPr indent="0" lvl="0" marL="0" marR="0" rtl="0" algn="l">
                        <a:spcBef>
                          <a:spcPts val="0"/>
                        </a:spcBef>
                        <a:spcAft>
                          <a:spcPts val="0"/>
                        </a:spcAft>
                        <a:buNone/>
                      </a:pPr>
                      <a:r>
                        <a:rPr lang="en-US" sz="2400" u="none" cap="none" strike="noStrike"/>
                        <a:t>Revenues</a:t>
                      </a:r>
                      <a:endParaRPr b="0" i="0" sz="2400" u="none" cap="none" strike="noStrike">
                        <a:solidFill>
                          <a:srgbClr val="000000"/>
                        </a:solidFill>
                        <a:latin typeface="Calibri"/>
                        <a:ea typeface="Calibri"/>
                        <a:cs typeface="Calibri"/>
                        <a:sym typeface="Calibri"/>
                      </a:endParaRPr>
                    </a:p>
                  </a:txBody>
                  <a:tcPr marT="7500" marB="0" marR="7500" marL="7500" anchor="b"/>
                </a:tc>
                <a:tc>
                  <a:txBody>
                    <a:bodyPr/>
                    <a:lstStyle/>
                    <a:p>
                      <a:pPr indent="0" lvl="0" marL="0" marR="0" rtl="0" algn="ctr">
                        <a:spcBef>
                          <a:spcPts val="0"/>
                        </a:spcBef>
                        <a:spcAft>
                          <a:spcPts val="0"/>
                        </a:spcAft>
                        <a:buNone/>
                      </a:pPr>
                      <a:r>
                        <a:rPr lang="en-US" sz="2400" u="sng" cap="none" strike="noStrike"/>
                        <a:t>FY2021</a:t>
                      </a:r>
                      <a:endParaRPr b="0" i="0" sz="2400" u="sng" cap="none" strike="noStrike">
                        <a:solidFill>
                          <a:srgbClr val="000000"/>
                        </a:solidFill>
                        <a:latin typeface="Calibri"/>
                        <a:ea typeface="Calibri"/>
                        <a:cs typeface="Calibri"/>
                        <a:sym typeface="Calibri"/>
                      </a:endParaRPr>
                    </a:p>
                  </a:txBody>
                  <a:tcPr marT="7500" marB="0" marR="7500" marL="7500" anchor="b"/>
                </a:tc>
                <a:tc>
                  <a:txBody>
                    <a:bodyPr/>
                    <a:lstStyle/>
                    <a:p>
                      <a:pPr indent="0" lvl="0" marL="0" marR="0" rtl="0" algn="ctr">
                        <a:spcBef>
                          <a:spcPts val="0"/>
                        </a:spcBef>
                        <a:spcAft>
                          <a:spcPts val="0"/>
                        </a:spcAft>
                        <a:buNone/>
                      </a:pPr>
                      <a:r>
                        <a:rPr lang="en-US" sz="2400" u="sng" cap="none" strike="noStrike"/>
                        <a:t>FY2022</a:t>
                      </a:r>
                      <a:endParaRPr b="0" i="0" sz="2400" u="sng" cap="none" strike="noStrike">
                        <a:solidFill>
                          <a:srgbClr val="000000"/>
                        </a:solidFill>
                        <a:latin typeface="Calibri"/>
                        <a:ea typeface="Calibri"/>
                        <a:cs typeface="Calibri"/>
                        <a:sym typeface="Calibri"/>
                      </a:endParaRPr>
                    </a:p>
                  </a:txBody>
                  <a:tcPr marT="7500" marB="0" marR="7500" marL="7500" anchor="b"/>
                </a:tc>
              </a:tr>
              <a:tr h="407625">
                <a:tc>
                  <a:txBody>
                    <a:bodyPr/>
                    <a:lstStyle/>
                    <a:p>
                      <a:pPr indent="0" lvl="0" marL="0" marR="0" rtl="0" algn="l">
                        <a:spcBef>
                          <a:spcPts val="0"/>
                        </a:spcBef>
                        <a:spcAft>
                          <a:spcPts val="0"/>
                        </a:spcAft>
                        <a:buNone/>
                      </a:pPr>
                      <a:r>
                        <a:rPr lang="en-US" sz="2400" u="none" cap="none" strike="noStrike"/>
                        <a:t>RGGI Proceeds </a:t>
                      </a:r>
                      <a:endParaRPr/>
                    </a:p>
                    <a:p>
                      <a:pPr indent="0" lvl="0" marL="0" marR="0" rtl="0" algn="l">
                        <a:spcBef>
                          <a:spcPts val="0"/>
                        </a:spcBef>
                        <a:spcAft>
                          <a:spcPts val="0"/>
                        </a:spcAft>
                        <a:buNone/>
                      </a:pPr>
                      <a:r>
                        <a:rPr lang="en-US" sz="2400" u="none" cap="none" strike="noStrike"/>
                        <a:t>(floor price + excess from prior fiscal years)*</a:t>
                      </a:r>
                      <a:endParaRPr b="0" i="0" sz="2400" u="none" cap="none" strike="noStrike">
                        <a:solidFill>
                          <a:srgbClr val="000000"/>
                        </a:solidFill>
                        <a:latin typeface="Calibri"/>
                        <a:ea typeface="Calibri"/>
                        <a:cs typeface="Calibri"/>
                        <a:sym typeface="Calibri"/>
                      </a:endParaRPr>
                    </a:p>
                  </a:txBody>
                  <a:tcPr marT="7500" marB="0" marR="7500" marL="202250" anchor="b"/>
                </a:tc>
                <a:tc>
                  <a:txBody>
                    <a:bodyPr/>
                    <a:lstStyle/>
                    <a:p>
                      <a:pPr indent="0" lvl="0" marL="0" marR="0" rtl="0" algn="ctr">
                        <a:spcBef>
                          <a:spcPts val="0"/>
                        </a:spcBef>
                        <a:spcAft>
                          <a:spcPts val="0"/>
                        </a:spcAft>
                        <a:buNone/>
                      </a:pPr>
                      <a:r>
                        <a:rPr b="0" i="0" lang="en-US" sz="2400" u="none" cap="none" strike="noStrike">
                          <a:solidFill>
                            <a:srgbClr val="000000"/>
                          </a:solidFill>
                          <a:latin typeface="Calibri"/>
                          <a:ea typeface="Calibri"/>
                          <a:cs typeface="Calibri"/>
                          <a:sym typeface="Calibri"/>
                        </a:rPr>
                        <a:t>53.2</a:t>
                      </a:r>
                      <a:endParaRPr/>
                    </a:p>
                  </a:txBody>
                  <a:tcPr marT="7500" marB="0" marR="7500" marL="7500" anchor="b"/>
                </a:tc>
                <a:tc>
                  <a:txBody>
                    <a:bodyPr/>
                    <a:lstStyle/>
                    <a:p>
                      <a:pPr indent="0" lvl="0" marL="0" marR="0" rtl="0" algn="ctr">
                        <a:spcBef>
                          <a:spcPts val="0"/>
                        </a:spcBef>
                        <a:spcAft>
                          <a:spcPts val="0"/>
                        </a:spcAft>
                        <a:buNone/>
                      </a:pPr>
                      <a:r>
                        <a:rPr b="0" i="0" lang="en-US" sz="2400" u="none" cap="none" strike="noStrike">
                          <a:solidFill>
                            <a:srgbClr val="000000"/>
                          </a:solidFill>
                          <a:latin typeface="Calibri"/>
                          <a:ea typeface="Calibri"/>
                          <a:cs typeface="Calibri"/>
                          <a:sym typeface="Calibri"/>
                        </a:rPr>
                        <a:t>108.6</a:t>
                      </a:r>
                      <a:endParaRPr/>
                    </a:p>
                  </a:txBody>
                  <a:tcPr marT="7500" marB="0" marR="7500" marL="7500" anchor="b"/>
                </a:tc>
              </a:tr>
              <a:tr h="407625">
                <a:tc>
                  <a:txBody>
                    <a:bodyPr/>
                    <a:lstStyle/>
                    <a:p>
                      <a:pPr indent="0" lvl="0" marL="0" marR="0" rtl="0" algn="l">
                        <a:spcBef>
                          <a:spcPts val="0"/>
                        </a:spcBef>
                        <a:spcAft>
                          <a:spcPts val="0"/>
                        </a:spcAft>
                        <a:buNone/>
                      </a:pPr>
                      <a:r>
                        <a:rPr lang="en-US" sz="2400" u="none" cap="none" strike="noStrike"/>
                        <a:t>Cove Point Deposit</a:t>
                      </a:r>
                      <a:endParaRPr b="0" i="0" sz="2400" u="none" cap="none" strike="noStrike">
                        <a:solidFill>
                          <a:srgbClr val="000000"/>
                        </a:solidFill>
                        <a:latin typeface="Calibri"/>
                        <a:ea typeface="Calibri"/>
                        <a:cs typeface="Calibri"/>
                        <a:sym typeface="Calibri"/>
                      </a:endParaRPr>
                    </a:p>
                  </a:txBody>
                  <a:tcPr marT="7500" marB="0" marR="7500" marL="202250" anchor="b"/>
                </a:tc>
                <a:tc>
                  <a:txBody>
                    <a:bodyPr/>
                    <a:lstStyle/>
                    <a:p>
                      <a:pPr indent="0" lvl="0" marL="0" marR="0" rtl="0" algn="ctr">
                        <a:spcBef>
                          <a:spcPts val="0"/>
                        </a:spcBef>
                        <a:spcAft>
                          <a:spcPts val="0"/>
                        </a:spcAft>
                        <a:buNone/>
                      </a:pPr>
                      <a:r>
                        <a:rPr lang="en-US" sz="2400" u="none" cap="none" strike="noStrike"/>
                        <a:t>  0.0</a:t>
                      </a:r>
                      <a:endParaRPr b="0" i="0" sz="2400" u="none" cap="none" strike="noStrike">
                        <a:solidFill>
                          <a:srgbClr val="000000"/>
                        </a:solidFill>
                        <a:latin typeface="Calibri"/>
                        <a:ea typeface="Calibri"/>
                        <a:cs typeface="Calibri"/>
                        <a:sym typeface="Calibri"/>
                      </a:endParaRPr>
                    </a:p>
                  </a:txBody>
                  <a:tcPr marT="7500" marB="0" marR="7500" marL="7500" anchor="b"/>
                </a:tc>
                <a:tc>
                  <a:txBody>
                    <a:bodyPr/>
                    <a:lstStyle/>
                    <a:p>
                      <a:pPr indent="0" lvl="0" marL="0" marR="0" rtl="0" algn="ctr">
                        <a:spcBef>
                          <a:spcPts val="0"/>
                        </a:spcBef>
                        <a:spcAft>
                          <a:spcPts val="0"/>
                        </a:spcAft>
                        <a:buNone/>
                      </a:pPr>
                      <a:r>
                        <a:rPr lang="en-US" sz="2400" u="none" cap="none" strike="noStrike"/>
                        <a:t>0.0</a:t>
                      </a:r>
                      <a:endParaRPr b="0" i="0" sz="2400" u="none" cap="none" strike="noStrike">
                        <a:solidFill>
                          <a:srgbClr val="000000"/>
                        </a:solidFill>
                        <a:latin typeface="Calibri"/>
                        <a:ea typeface="Calibri"/>
                        <a:cs typeface="Calibri"/>
                        <a:sym typeface="Calibri"/>
                      </a:endParaRPr>
                    </a:p>
                  </a:txBody>
                  <a:tcPr marT="7500" marB="0" marR="7500" marL="7500" anchor="b"/>
                </a:tc>
              </a:tr>
              <a:tr h="407625">
                <a:tc>
                  <a:txBody>
                    <a:bodyPr/>
                    <a:lstStyle/>
                    <a:p>
                      <a:pPr indent="0" lvl="0" marL="0" marR="0" rtl="0" algn="l">
                        <a:spcBef>
                          <a:spcPts val="0"/>
                        </a:spcBef>
                        <a:spcAft>
                          <a:spcPts val="0"/>
                        </a:spcAft>
                        <a:buNone/>
                      </a:pPr>
                      <a:r>
                        <a:rPr lang="en-US" sz="2400" u="none" cap="none" strike="noStrike"/>
                        <a:t>Exelon/Pepco MFN Deposit</a:t>
                      </a:r>
                      <a:endParaRPr b="0" i="0" sz="2400" u="none" cap="none" strike="noStrike">
                        <a:solidFill>
                          <a:srgbClr val="000000"/>
                        </a:solidFill>
                        <a:latin typeface="Calibri"/>
                        <a:ea typeface="Calibri"/>
                        <a:cs typeface="Calibri"/>
                        <a:sym typeface="Calibri"/>
                      </a:endParaRPr>
                    </a:p>
                  </a:txBody>
                  <a:tcPr marT="7500" marB="0" marR="7500" marL="202250" anchor="b"/>
                </a:tc>
                <a:tc>
                  <a:txBody>
                    <a:bodyPr/>
                    <a:lstStyle/>
                    <a:p>
                      <a:pPr indent="0" lvl="0" marL="0" marR="0" rtl="0" algn="ctr">
                        <a:spcBef>
                          <a:spcPts val="0"/>
                        </a:spcBef>
                        <a:spcAft>
                          <a:spcPts val="0"/>
                        </a:spcAft>
                        <a:buNone/>
                      </a:pPr>
                      <a:r>
                        <a:rPr lang="en-US" sz="2400" u="none" cap="none" strike="noStrike"/>
                        <a:t>  0.0</a:t>
                      </a:r>
                      <a:endParaRPr b="0" i="0" sz="2400" u="none" cap="none" strike="noStrike">
                        <a:solidFill>
                          <a:srgbClr val="000000"/>
                        </a:solidFill>
                        <a:latin typeface="Calibri"/>
                        <a:ea typeface="Calibri"/>
                        <a:cs typeface="Calibri"/>
                        <a:sym typeface="Calibri"/>
                      </a:endParaRPr>
                    </a:p>
                  </a:txBody>
                  <a:tcPr marT="7500" marB="0" marR="7500" marL="7500" anchor="b"/>
                </a:tc>
                <a:tc>
                  <a:txBody>
                    <a:bodyPr/>
                    <a:lstStyle/>
                    <a:p>
                      <a:pPr indent="0" lvl="0" marL="0" marR="0" rtl="0" algn="ctr">
                        <a:spcBef>
                          <a:spcPts val="0"/>
                        </a:spcBef>
                        <a:spcAft>
                          <a:spcPts val="0"/>
                        </a:spcAft>
                        <a:buNone/>
                      </a:pPr>
                      <a:r>
                        <a:rPr lang="en-US" sz="2400" u="none" cap="none" strike="noStrike"/>
                        <a:t>0.0</a:t>
                      </a:r>
                      <a:endParaRPr b="0" i="0" sz="2400" u="none" cap="none" strike="noStrike">
                        <a:solidFill>
                          <a:srgbClr val="000000"/>
                        </a:solidFill>
                        <a:latin typeface="Calibri"/>
                        <a:ea typeface="Calibri"/>
                        <a:cs typeface="Calibri"/>
                        <a:sym typeface="Calibri"/>
                      </a:endParaRPr>
                    </a:p>
                  </a:txBody>
                  <a:tcPr marT="7500" marB="0" marR="7500" marL="7500" anchor="b"/>
                </a:tc>
              </a:tr>
              <a:tr h="407625">
                <a:tc>
                  <a:txBody>
                    <a:bodyPr/>
                    <a:lstStyle/>
                    <a:p>
                      <a:pPr indent="0" lvl="0" marL="0" marR="0" rtl="0" algn="l">
                        <a:spcBef>
                          <a:spcPts val="0"/>
                        </a:spcBef>
                        <a:spcAft>
                          <a:spcPts val="0"/>
                        </a:spcAft>
                        <a:buNone/>
                      </a:pPr>
                      <a:r>
                        <a:rPr lang="en-US" sz="2400" u="none" cap="none" strike="noStrike"/>
                        <a:t>AltaGas/WGL Merger Deposit</a:t>
                      </a:r>
                      <a:endParaRPr b="0" i="0" sz="2400" u="none" cap="none" strike="noStrike">
                        <a:solidFill>
                          <a:srgbClr val="000000"/>
                        </a:solidFill>
                        <a:latin typeface="Calibri"/>
                        <a:ea typeface="Calibri"/>
                        <a:cs typeface="Calibri"/>
                        <a:sym typeface="Calibri"/>
                      </a:endParaRPr>
                    </a:p>
                  </a:txBody>
                  <a:tcPr marT="7500" marB="0" marR="7500" marL="202250" anchor="b"/>
                </a:tc>
                <a:tc>
                  <a:txBody>
                    <a:bodyPr/>
                    <a:lstStyle/>
                    <a:p>
                      <a:pPr indent="0" lvl="0" marL="0" marR="0" rtl="0" algn="ctr">
                        <a:spcBef>
                          <a:spcPts val="0"/>
                        </a:spcBef>
                        <a:spcAft>
                          <a:spcPts val="0"/>
                        </a:spcAft>
                        <a:buNone/>
                      </a:pPr>
                      <a:r>
                        <a:rPr lang="en-US" sz="2400" u="none" cap="none" strike="noStrike"/>
                        <a:t>  0.0</a:t>
                      </a:r>
                      <a:endParaRPr b="0" i="0" sz="2400" u="none" cap="none" strike="noStrike">
                        <a:solidFill>
                          <a:srgbClr val="000000"/>
                        </a:solidFill>
                        <a:latin typeface="Calibri"/>
                        <a:ea typeface="Calibri"/>
                        <a:cs typeface="Calibri"/>
                        <a:sym typeface="Calibri"/>
                      </a:endParaRPr>
                    </a:p>
                  </a:txBody>
                  <a:tcPr marT="7500" marB="0" marR="7500" marL="7500" anchor="b"/>
                </a:tc>
                <a:tc>
                  <a:txBody>
                    <a:bodyPr/>
                    <a:lstStyle/>
                    <a:p>
                      <a:pPr indent="0" lvl="0" marL="0" marR="0" rtl="0" algn="ctr">
                        <a:spcBef>
                          <a:spcPts val="0"/>
                        </a:spcBef>
                        <a:spcAft>
                          <a:spcPts val="0"/>
                        </a:spcAft>
                        <a:buNone/>
                      </a:pPr>
                      <a:r>
                        <a:rPr lang="en-US" sz="2400" u="none" cap="none" strike="noStrike"/>
                        <a:t>0.0</a:t>
                      </a:r>
                      <a:endParaRPr b="0" i="0" sz="2400" u="none" cap="none" strike="noStrike">
                        <a:solidFill>
                          <a:srgbClr val="000000"/>
                        </a:solidFill>
                        <a:latin typeface="Calibri"/>
                        <a:ea typeface="Calibri"/>
                        <a:cs typeface="Calibri"/>
                        <a:sym typeface="Calibri"/>
                      </a:endParaRPr>
                    </a:p>
                  </a:txBody>
                  <a:tcPr marT="7500" marB="0" marR="7500" marL="7500" anchor="b"/>
                </a:tc>
              </a:tr>
              <a:tr h="407625">
                <a:tc>
                  <a:txBody>
                    <a:bodyPr/>
                    <a:lstStyle/>
                    <a:p>
                      <a:pPr indent="0" lvl="0" marL="0" marR="0" rtl="0" algn="l">
                        <a:spcBef>
                          <a:spcPts val="0"/>
                        </a:spcBef>
                        <a:spcAft>
                          <a:spcPts val="0"/>
                        </a:spcAft>
                        <a:buNone/>
                      </a:pPr>
                      <a:r>
                        <a:rPr lang="en-US" sz="2400" u="none" cap="none" strike="noStrike"/>
                        <a:t>   RPS ACP</a:t>
                      </a:r>
                      <a:endParaRPr b="0" i="0" sz="2400" u="none" cap="none" strike="noStrike">
                        <a:solidFill>
                          <a:srgbClr val="000000"/>
                        </a:solidFill>
                        <a:latin typeface="Calibri"/>
                        <a:ea typeface="Calibri"/>
                        <a:cs typeface="Calibri"/>
                        <a:sym typeface="Calibri"/>
                      </a:endParaRPr>
                    </a:p>
                  </a:txBody>
                  <a:tcPr marT="7500" marB="0" marR="7500" marL="7500" anchor="b"/>
                </a:tc>
                <a:tc>
                  <a:txBody>
                    <a:bodyPr/>
                    <a:lstStyle/>
                    <a:p>
                      <a:pPr indent="0" lvl="0" marL="0" marR="0" rtl="0" algn="ctr">
                        <a:spcBef>
                          <a:spcPts val="0"/>
                        </a:spcBef>
                        <a:spcAft>
                          <a:spcPts val="0"/>
                        </a:spcAft>
                        <a:buNone/>
                      </a:pPr>
                      <a:r>
                        <a:rPr lang="en-US" sz="2400" u="none" cap="none" strike="noStrike"/>
                        <a:t>  0.1   </a:t>
                      </a:r>
                      <a:endParaRPr b="0" i="0" sz="2400" u="none" cap="none" strike="noStrike">
                        <a:solidFill>
                          <a:srgbClr val="000000"/>
                        </a:solidFill>
                        <a:latin typeface="Calibri"/>
                        <a:ea typeface="Calibri"/>
                        <a:cs typeface="Calibri"/>
                        <a:sym typeface="Calibri"/>
                      </a:endParaRPr>
                    </a:p>
                  </a:txBody>
                  <a:tcPr marT="7500" marB="0" marR="7500" marL="7500" anchor="b"/>
                </a:tc>
                <a:tc>
                  <a:txBody>
                    <a:bodyPr/>
                    <a:lstStyle/>
                    <a:p>
                      <a:pPr indent="0" lvl="0" marL="0" marR="0" rtl="0" algn="ctr">
                        <a:spcBef>
                          <a:spcPts val="0"/>
                        </a:spcBef>
                        <a:spcAft>
                          <a:spcPts val="0"/>
                        </a:spcAft>
                        <a:buNone/>
                      </a:pPr>
                      <a:r>
                        <a:rPr lang="en-US" sz="2400" u="none" cap="none" strike="noStrike"/>
                        <a:t> 0.3 </a:t>
                      </a:r>
                      <a:endParaRPr b="0" i="0" sz="2400" u="none" cap="none" strike="noStrike">
                        <a:solidFill>
                          <a:srgbClr val="000000"/>
                        </a:solidFill>
                        <a:latin typeface="Calibri"/>
                        <a:ea typeface="Calibri"/>
                        <a:cs typeface="Calibri"/>
                        <a:sym typeface="Calibri"/>
                      </a:endParaRPr>
                    </a:p>
                  </a:txBody>
                  <a:tcPr marT="7500" marB="0" marR="7500" marL="7500" anchor="b"/>
                </a:tc>
              </a:tr>
              <a:tr h="407625">
                <a:tc>
                  <a:txBody>
                    <a:bodyPr/>
                    <a:lstStyle/>
                    <a:p>
                      <a:pPr indent="0" lvl="0" marL="0" marR="0" rtl="0" algn="l">
                        <a:spcBef>
                          <a:spcPts val="0"/>
                        </a:spcBef>
                        <a:spcAft>
                          <a:spcPts val="0"/>
                        </a:spcAft>
                        <a:buNone/>
                      </a:pPr>
                      <a:r>
                        <a:rPr lang="en-US" sz="2400" u="none" cap="none" strike="noStrike"/>
                        <a:t>   Fund Interest</a:t>
                      </a:r>
                      <a:endParaRPr b="0" i="0" sz="2400" u="none" cap="none" strike="noStrike">
                        <a:solidFill>
                          <a:srgbClr val="000000"/>
                        </a:solidFill>
                        <a:latin typeface="Calibri"/>
                        <a:ea typeface="Calibri"/>
                        <a:cs typeface="Calibri"/>
                        <a:sym typeface="Calibri"/>
                      </a:endParaRPr>
                    </a:p>
                  </a:txBody>
                  <a:tcPr marT="7500" marB="0" marR="7500" marL="7500" anchor="b"/>
                </a:tc>
                <a:tc>
                  <a:txBody>
                    <a:bodyPr/>
                    <a:lstStyle/>
                    <a:p>
                      <a:pPr indent="0" lvl="0" marL="0" marR="0" rtl="0" algn="ctr">
                        <a:spcBef>
                          <a:spcPts val="0"/>
                        </a:spcBef>
                        <a:spcAft>
                          <a:spcPts val="0"/>
                        </a:spcAft>
                        <a:buNone/>
                      </a:pPr>
                      <a:r>
                        <a:rPr lang="en-US" sz="2400" u="sng" cap="none" strike="noStrike"/>
                        <a:t>_       0.8   __ </a:t>
                      </a:r>
                      <a:endParaRPr b="0" i="0" sz="2400" u="sng" cap="none" strike="noStrike">
                        <a:solidFill>
                          <a:srgbClr val="000000"/>
                        </a:solidFill>
                        <a:latin typeface="Calibri"/>
                        <a:ea typeface="Calibri"/>
                        <a:cs typeface="Calibri"/>
                        <a:sym typeface="Calibri"/>
                      </a:endParaRPr>
                    </a:p>
                  </a:txBody>
                  <a:tcPr marT="7500" marB="0" marR="7500" marL="7500" anchor="b"/>
                </a:tc>
                <a:tc>
                  <a:txBody>
                    <a:bodyPr/>
                    <a:lstStyle/>
                    <a:p>
                      <a:pPr indent="0" lvl="0" marL="0" marR="0" rtl="0" algn="ctr">
                        <a:spcBef>
                          <a:spcPts val="0"/>
                        </a:spcBef>
                        <a:spcAft>
                          <a:spcPts val="0"/>
                        </a:spcAft>
                        <a:buNone/>
                      </a:pPr>
                      <a:r>
                        <a:rPr lang="en-US" sz="2400" u="sng" cap="none" strike="noStrike"/>
                        <a:t>  _ _1.0___ </a:t>
                      </a:r>
                      <a:endParaRPr b="0" i="0" sz="2400" u="sng" cap="none" strike="noStrike">
                        <a:solidFill>
                          <a:srgbClr val="000000"/>
                        </a:solidFill>
                        <a:latin typeface="Calibri"/>
                        <a:ea typeface="Calibri"/>
                        <a:cs typeface="Calibri"/>
                        <a:sym typeface="Calibri"/>
                      </a:endParaRPr>
                    </a:p>
                  </a:txBody>
                  <a:tcPr marT="7500" marB="0" marR="7500" marL="7500" anchor="b"/>
                </a:tc>
              </a:tr>
              <a:tr h="304800">
                <a:tc>
                  <a:txBody>
                    <a:bodyPr/>
                    <a:lstStyle/>
                    <a:p>
                      <a:pPr indent="0" lvl="0" marL="0" marR="0" rtl="0" algn="l">
                        <a:spcBef>
                          <a:spcPts val="0"/>
                        </a:spcBef>
                        <a:spcAft>
                          <a:spcPts val="0"/>
                        </a:spcAft>
                        <a:buNone/>
                      </a:pPr>
                      <a:r>
                        <a:rPr lang="en-US" sz="2400" u="none" cap="none" strike="noStrike"/>
                        <a:t> </a:t>
                      </a:r>
                      <a:endParaRPr b="0" i="0" sz="24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spcBef>
                          <a:spcPts val="0"/>
                        </a:spcBef>
                        <a:spcAft>
                          <a:spcPts val="0"/>
                        </a:spcAft>
                        <a:buNone/>
                      </a:pPr>
                      <a:r>
                        <a:rPr lang="en-US" sz="2400" u="none" cap="none" strike="noStrike"/>
                        <a:t> </a:t>
                      </a:r>
                      <a:endParaRPr b="0" i="0" sz="2400" u="none" cap="none" strike="noStrike">
                        <a:solidFill>
                          <a:srgbClr val="000000"/>
                        </a:solidFill>
                        <a:latin typeface="Arial"/>
                        <a:ea typeface="Arial"/>
                        <a:cs typeface="Arial"/>
                        <a:sym typeface="Arial"/>
                      </a:endParaRPr>
                    </a:p>
                  </a:txBody>
                  <a:tcPr marT="7500" marB="0" marR="7500" marL="7500" anchor="ctr"/>
                </a:tc>
                <a:tc>
                  <a:txBody>
                    <a:bodyPr/>
                    <a:lstStyle/>
                    <a:p>
                      <a:pPr indent="0" lvl="0" marL="0" marR="0" rtl="0" algn="ctr">
                        <a:spcBef>
                          <a:spcPts val="0"/>
                        </a:spcBef>
                        <a:spcAft>
                          <a:spcPts val="0"/>
                        </a:spcAft>
                        <a:buNone/>
                      </a:pPr>
                      <a:r>
                        <a:rPr lang="en-US" sz="2400" u="none" cap="none" strike="noStrike"/>
                        <a:t> </a:t>
                      </a:r>
                      <a:endParaRPr b="0" i="0" sz="2400" u="none" cap="none" strike="noStrike">
                        <a:solidFill>
                          <a:srgbClr val="000000"/>
                        </a:solidFill>
                        <a:latin typeface="Arial"/>
                        <a:ea typeface="Arial"/>
                        <a:cs typeface="Arial"/>
                        <a:sym typeface="Arial"/>
                      </a:endParaRPr>
                    </a:p>
                  </a:txBody>
                  <a:tcPr marT="7500" marB="0" marR="7500" marL="7500" anchor="ctr"/>
                </a:tc>
              </a:tr>
              <a:tr h="407625">
                <a:tc>
                  <a:txBody>
                    <a:bodyPr/>
                    <a:lstStyle/>
                    <a:p>
                      <a:pPr indent="0" lvl="0" marL="0" marR="0" rtl="0" algn="l">
                        <a:spcBef>
                          <a:spcPts val="0"/>
                        </a:spcBef>
                        <a:spcAft>
                          <a:spcPts val="0"/>
                        </a:spcAft>
                        <a:buNone/>
                      </a:pPr>
                      <a:r>
                        <a:rPr lang="en-US" sz="2400" u="none" cap="none" strike="noStrike"/>
                        <a:t>Total</a:t>
                      </a:r>
                      <a:endParaRPr b="0" i="0" sz="2400" u="none" cap="none" strike="noStrike">
                        <a:solidFill>
                          <a:srgbClr val="000000"/>
                        </a:solidFill>
                        <a:latin typeface="Calibri"/>
                        <a:ea typeface="Calibri"/>
                        <a:cs typeface="Calibri"/>
                        <a:sym typeface="Calibri"/>
                      </a:endParaRPr>
                    </a:p>
                  </a:txBody>
                  <a:tcPr marT="7500" marB="0" marR="7500" marL="7500" anchor="b"/>
                </a:tc>
                <a:tc>
                  <a:txBody>
                    <a:bodyPr/>
                    <a:lstStyle/>
                    <a:p>
                      <a:pPr indent="0" lvl="0" marL="0" marR="0" rtl="0" algn="ctr">
                        <a:spcBef>
                          <a:spcPts val="0"/>
                        </a:spcBef>
                        <a:spcAft>
                          <a:spcPts val="0"/>
                        </a:spcAft>
                        <a:buNone/>
                      </a:pPr>
                      <a:r>
                        <a:rPr lang="en-US" sz="2400" u="none" cap="none" strike="noStrike"/>
                        <a:t>54.1</a:t>
                      </a:r>
                      <a:endParaRPr b="0" i="0" sz="2400" u="none" cap="none" strike="noStrike">
                        <a:solidFill>
                          <a:srgbClr val="000000"/>
                        </a:solidFill>
                        <a:latin typeface="Calibri"/>
                        <a:ea typeface="Calibri"/>
                        <a:cs typeface="Calibri"/>
                        <a:sym typeface="Calibri"/>
                      </a:endParaRPr>
                    </a:p>
                  </a:txBody>
                  <a:tcPr marT="7500" marB="0" marR="7500" marL="7500" anchor="b"/>
                </a:tc>
                <a:tc>
                  <a:txBody>
                    <a:bodyPr/>
                    <a:lstStyle/>
                    <a:p>
                      <a:pPr indent="0" lvl="0" marL="0" marR="0" rtl="0" algn="ctr">
                        <a:spcBef>
                          <a:spcPts val="0"/>
                        </a:spcBef>
                        <a:spcAft>
                          <a:spcPts val="0"/>
                        </a:spcAft>
                        <a:buNone/>
                      </a:pPr>
                      <a:r>
                        <a:rPr lang="en-US" sz="2400" u="none" cap="none" strike="noStrike"/>
                        <a:t>109.9</a:t>
                      </a:r>
                      <a:endParaRPr b="0" i="0" sz="2400" u="none" cap="none" strike="noStrike">
                        <a:solidFill>
                          <a:srgbClr val="000000"/>
                        </a:solidFill>
                        <a:latin typeface="Calibri"/>
                        <a:ea typeface="Calibri"/>
                        <a:cs typeface="Calibri"/>
                        <a:sym typeface="Calibri"/>
                      </a:endParaRPr>
                    </a:p>
                  </a:txBody>
                  <a:tcPr marT="7500" marB="0" marR="7500" marL="7500" anchor="b"/>
                </a:tc>
              </a:tr>
            </a:tbl>
          </a:graphicData>
        </a:graphic>
      </p:graphicFrame>
      <p:sp>
        <p:nvSpPr>
          <p:cNvPr id="237" name="Google Shape;237;p12"/>
          <p:cNvSpPr txBox="1"/>
          <p:nvPr/>
        </p:nvSpPr>
        <p:spPr>
          <a:xfrm>
            <a:off x="2000250" y="5334157"/>
            <a:ext cx="9012766" cy="923330"/>
          </a:xfrm>
          <a:prstGeom prst="rect">
            <a:avLst/>
          </a:prstGeom>
          <a:noFill/>
          <a:ln>
            <a:noFill/>
          </a:ln>
        </p:spPr>
        <p:txBody>
          <a:bodyPr anchorCtr="0" anchor="t" bIns="45700" lIns="91425" spcFirstLastPara="1" rIns="91425" wrap="square" tIns="45700">
            <a:spAutoFit/>
          </a:bodyPr>
          <a:lstStyle/>
          <a:p>
            <a:pPr indent="-137160" lvl="0" marL="137160" marR="0" rtl="0" algn="l">
              <a:spcBef>
                <a:spcPts val="0"/>
              </a:spcBef>
              <a:spcAft>
                <a:spcPts val="0"/>
              </a:spcAft>
              <a:buNone/>
            </a:pPr>
            <a:r>
              <a:rPr lang="en-US" sz="1800">
                <a:solidFill>
                  <a:schemeClr val="dk1"/>
                </a:solidFill>
                <a:latin typeface="Calibri"/>
                <a:ea typeface="Calibri"/>
                <a:cs typeface="Calibri"/>
                <a:sym typeface="Calibri"/>
              </a:rPr>
              <a:t>*Fiscal year auction results greater that the estimate auction floor price are available for appropriation in the second subsequent year. FY2022 revenue estimates are based on the average auction price for the previous two fiscal years.</a:t>
            </a:r>
            <a:endParaRPr/>
          </a:p>
        </p:txBody>
      </p:sp>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13"/>
          <p:cNvSpPr txBox="1"/>
          <p:nvPr>
            <p:ph idx="12" type="sldNum"/>
          </p:nvPr>
        </p:nvSpPr>
        <p:spPr>
          <a:xfrm>
            <a:off x="9245600" y="6400800"/>
            <a:ext cx="2844800" cy="2730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4" name="Google Shape;244;p13"/>
          <p:cNvSpPr/>
          <p:nvPr/>
        </p:nvSpPr>
        <p:spPr>
          <a:xfrm>
            <a:off x="2010725" y="304800"/>
            <a:ext cx="8276400" cy="113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chemeClr val="dk1"/>
                </a:solidFill>
              </a:rPr>
              <a:t>SEIF FY22 Status of Funds</a:t>
            </a:r>
            <a:br>
              <a:rPr b="1" lang="en-US" sz="4800">
                <a:solidFill>
                  <a:schemeClr val="dk1"/>
                </a:solidFill>
              </a:rPr>
            </a:br>
            <a:r>
              <a:rPr lang="en-US" sz="2400">
                <a:solidFill>
                  <a:schemeClr val="dk1"/>
                </a:solidFill>
              </a:rPr>
              <a:t>$ Millions</a:t>
            </a:r>
            <a:endParaRPr sz="4400">
              <a:solidFill>
                <a:schemeClr val="dk1"/>
              </a:solidFill>
            </a:endParaRPr>
          </a:p>
        </p:txBody>
      </p:sp>
      <p:pic>
        <p:nvPicPr>
          <p:cNvPr id="245" name="Google Shape;245;p13"/>
          <p:cNvPicPr preferRelativeResize="0"/>
          <p:nvPr/>
        </p:nvPicPr>
        <p:blipFill rotWithShape="1">
          <a:blip r:embed="rId3">
            <a:alphaModFix/>
          </a:blip>
          <a:srcRect b="0" l="0" r="0" t="0"/>
          <a:stretch/>
        </p:blipFill>
        <p:spPr>
          <a:xfrm>
            <a:off x="228600" y="6049964"/>
            <a:ext cx="1782137" cy="661072"/>
          </a:xfrm>
          <a:prstGeom prst="rect">
            <a:avLst/>
          </a:prstGeom>
          <a:noFill/>
          <a:ln>
            <a:noFill/>
          </a:ln>
        </p:spPr>
      </p:pic>
      <p:graphicFrame>
        <p:nvGraphicFramePr>
          <p:cNvPr id="246" name="Google Shape;246;p13"/>
          <p:cNvGraphicFramePr/>
          <p:nvPr/>
        </p:nvGraphicFramePr>
        <p:xfrm>
          <a:off x="2059468" y="1628776"/>
          <a:ext cx="3000000" cy="3000000"/>
        </p:xfrm>
        <a:graphic>
          <a:graphicData uri="http://schemas.openxmlformats.org/drawingml/2006/table">
            <a:tbl>
              <a:tblPr>
                <a:noFill/>
                <a:tableStyleId>{2C7672DE-E804-4B5B-AFF5-EA511FFB9150}</a:tableStyleId>
              </a:tblPr>
              <a:tblGrid>
                <a:gridCol w="5828975"/>
                <a:gridCol w="1067900"/>
                <a:gridCol w="1379375"/>
              </a:tblGrid>
              <a:tr h="440000">
                <a:tc>
                  <a:txBody>
                    <a:bodyPr/>
                    <a:lstStyle/>
                    <a:p>
                      <a:pPr indent="0" lvl="0" marL="0" marR="0" rtl="0" algn="l">
                        <a:spcBef>
                          <a:spcPts val="0"/>
                        </a:spcBef>
                        <a:spcAft>
                          <a:spcPts val="0"/>
                        </a:spcAft>
                        <a:buNone/>
                      </a:pPr>
                      <a:r>
                        <a:rPr lang="en-US" sz="2000" u="none" cap="none" strike="noStrike"/>
                        <a:t>Cash Balance  as of  6/30/2021</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2000" u="none" cap="none" strike="noStrike"/>
                        <a:t> </a:t>
                      </a:r>
                      <a:endParaRPr b="0" i="0" sz="20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en-US" sz="2000" u="none" cap="none" strike="noStrike"/>
                        <a:t>257.7</a:t>
                      </a:r>
                      <a:endParaRPr b="0" i="0" sz="2000" u="none" cap="none" strike="noStrike">
                        <a:solidFill>
                          <a:srgbClr val="000000"/>
                        </a:solidFill>
                        <a:latin typeface="Calibri"/>
                        <a:ea typeface="Calibri"/>
                        <a:cs typeface="Calibri"/>
                        <a:sym typeface="Calibri"/>
                      </a:endParaRPr>
                    </a:p>
                  </a:txBody>
                  <a:tcPr marT="9525" marB="0" marR="9525" marL="9525" anchor="b"/>
                </a:tc>
              </a:tr>
              <a:tr h="337350">
                <a:tc>
                  <a:txBody>
                    <a:bodyPr/>
                    <a:lstStyle/>
                    <a:p>
                      <a:pPr indent="0" lvl="0" marL="0" marR="0" rtl="0" algn="l">
                        <a:spcBef>
                          <a:spcPts val="0"/>
                        </a:spcBef>
                        <a:spcAft>
                          <a:spcPts val="0"/>
                        </a:spcAft>
                        <a:buNone/>
                      </a:pPr>
                      <a:r>
                        <a:rPr lang="en-US" sz="2000" u="none" cap="none" strike="noStrike"/>
                        <a:t>Less Prior Year Outstanding Encumbrances (MEA)</a:t>
                      </a:r>
                      <a:r>
                        <a:rPr baseline="30000" lang="en-US" sz="2000" u="none" cap="none" strike="noStrike"/>
                        <a:t>1</a:t>
                      </a:r>
                      <a:endParaRPr b="0" baseline="30000" i="0" sz="2000" u="none" cap="none" strike="noStrike">
                        <a:solidFill>
                          <a:srgbClr val="000000"/>
                        </a:solidFill>
                        <a:latin typeface="Calibri"/>
                        <a:ea typeface="Calibri"/>
                        <a:cs typeface="Calibri"/>
                        <a:sym typeface="Calibri"/>
                      </a:endParaRPr>
                    </a:p>
                  </a:txBody>
                  <a:tcPr marT="9525" marB="0" marR="9525" marL="171450" anchor="b"/>
                </a:tc>
                <a:tc>
                  <a:txBody>
                    <a:bodyPr/>
                    <a:lstStyle/>
                    <a:p>
                      <a:pPr indent="0" lvl="0" marL="0" marR="0" rtl="0" algn="ctr">
                        <a:spcBef>
                          <a:spcPts val="0"/>
                        </a:spcBef>
                        <a:spcAft>
                          <a:spcPts val="0"/>
                        </a:spcAft>
                        <a:buNone/>
                      </a:pPr>
                      <a:r>
                        <a:rPr lang="en-US" sz="2000" u="none" cap="none" strike="noStrike"/>
                        <a:t>  -63.6</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2000" u="none" cap="none" strike="noStrike"/>
                        <a:t> </a:t>
                      </a:r>
                      <a:endParaRPr b="0" i="0" sz="2000" u="none" cap="none" strike="noStrike">
                        <a:solidFill>
                          <a:srgbClr val="000000"/>
                        </a:solidFill>
                        <a:latin typeface="Arial"/>
                        <a:ea typeface="Arial"/>
                        <a:cs typeface="Arial"/>
                        <a:sym typeface="Arial"/>
                      </a:endParaRPr>
                    </a:p>
                  </a:txBody>
                  <a:tcPr marT="9525" marB="0" marR="9525" marL="9525" anchor="ctr"/>
                </a:tc>
              </a:tr>
              <a:tr h="440000">
                <a:tc>
                  <a:txBody>
                    <a:bodyPr/>
                    <a:lstStyle/>
                    <a:p>
                      <a:pPr indent="0" lvl="0" marL="0" marR="0" rtl="0" algn="l">
                        <a:spcBef>
                          <a:spcPts val="0"/>
                        </a:spcBef>
                        <a:spcAft>
                          <a:spcPts val="0"/>
                        </a:spcAft>
                        <a:buNone/>
                      </a:pPr>
                      <a:r>
                        <a:rPr lang="en-US" sz="2000" u="none" cap="none" strike="noStrike"/>
                        <a:t>Less Prior Year Outstanding Commitments (Non MEA)</a:t>
                      </a:r>
                      <a:endParaRPr b="0" i="0" sz="2000" u="none" cap="none" strike="noStrike">
                        <a:solidFill>
                          <a:srgbClr val="000000"/>
                        </a:solidFill>
                        <a:latin typeface="Calibri"/>
                        <a:ea typeface="Calibri"/>
                        <a:cs typeface="Calibri"/>
                        <a:sym typeface="Calibri"/>
                      </a:endParaRPr>
                    </a:p>
                  </a:txBody>
                  <a:tcPr marT="9525" marB="0" marR="9525" marL="171450" anchor="b"/>
                </a:tc>
                <a:tc>
                  <a:txBody>
                    <a:bodyPr/>
                    <a:lstStyle/>
                    <a:p>
                      <a:pPr indent="0" lvl="0" marL="0" marR="0" rtl="0" algn="ctr">
                        <a:spcBef>
                          <a:spcPts val="0"/>
                        </a:spcBef>
                        <a:spcAft>
                          <a:spcPts val="0"/>
                        </a:spcAft>
                        <a:buNone/>
                      </a:pPr>
                      <a:r>
                        <a:rPr lang="en-US" sz="2000" u="none" cap="none" strike="noStrike"/>
                        <a:t>-42.4</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2000" u="none" cap="none" strike="noStrike"/>
                        <a:t> </a:t>
                      </a:r>
                      <a:endParaRPr b="0" i="0" sz="2000" u="none" cap="none" strike="noStrike">
                        <a:solidFill>
                          <a:srgbClr val="000000"/>
                        </a:solidFill>
                        <a:latin typeface="Arial"/>
                        <a:ea typeface="Arial"/>
                        <a:cs typeface="Arial"/>
                        <a:sym typeface="Arial"/>
                      </a:endParaRPr>
                    </a:p>
                  </a:txBody>
                  <a:tcPr marT="9525" marB="0" marR="9525" marL="9525" anchor="ctr"/>
                </a:tc>
              </a:tr>
              <a:tr h="440000">
                <a:tc>
                  <a:txBody>
                    <a:bodyPr/>
                    <a:lstStyle/>
                    <a:p>
                      <a:pPr indent="0" lvl="0" marL="0" marR="0" rtl="0" algn="l">
                        <a:spcBef>
                          <a:spcPts val="0"/>
                        </a:spcBef>
                        <a:spcAft>
                          <a:spcPts val="0"/>
                        </a:spcAft>
                        <a:buNone/>
                      </a:pPr>
                      <a:r>
                        <a:rPr lang="en-US" sz="2000" u="none" cap="none" strike="noStrike"/>
                        <a:t>Available Fund Balance for FY2022</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2000" u="none" cap="none" strike="noStrike"/>
                        <a:t> </a:t>
                      </a:r>
                      <a:endParaRPr b="0" i="0" sz="20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en-US" sz="2000" u="none" cap="none" strike="noStrike"/>
                        <a:t>151.7</a:t>
                      </a:r>
                      <a:endParaRPr b="0" i="0" sz="2000" u="none" cap="none" strike="noStrike">
                        <a:solidFill>
                          <a:srgbClr val="000000"/>
                        </a:solidFill>
                        <a:latin typeface="Calibri"/>
                        <a:ea typeface="Calibri"/>
                        <a:cs typeface="Calibri"/>
                        <a:sym typeface="Calibri"/>
                      </a:endParaRPr>
                    </a:p>
                  </a:txBody>
                  <a:tcPr marT="9525" marB="0" marR="9525" marL="9525" anchor="b"/>
                </a:tc>
              </a:tr>
              <a:tr h="134100">
                <a:tc>
                  <a:txBody>
                    <a:bodyPr/>
                    <a:lstStyle/>
                    <a:p>
                      <a:pPr indent="0" lvl="0" marL="0" marR="0" rtl="0" algn="l">
                        <a:spcBef>
                          <a:spcPts val="0"/>
                        </a:spcBef>
                        <a:spcAft>
                          <a:spcPts val="0"/>
                        </a:spcAft>
                        <a:buNone/>
                      </a:pPr>
                      <a:r>
                        <a:rPr lang="en-US" sz="2000" u="none" cap="none" strike="noStrike"/>
                        <a:t> </a:t>
                      </a:r>
                      <a:endParaRPr b="0" i="0" sz="20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en-US" sz="2000" u="none" cap="none" strike="noStrike"/>
                        <a:t> </a:t>
                      </a:r>
                      <a:endParaRPr b="0" i="0" sz="20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en-US" sz="2000" u="none" cap="none" strike="noStrike"/>
                        <a:t> </a:t>
                      </a:r>
                      <a:endParaRPr b="0" i="0" sz="2000" u="none" cap="none" strike="noStrike">
                        <a:solidFill>
                          <a:srgbClr val="000000"/>
                        </a:solidFill>
                        <a:latin typeface="Arial"/>
                        <a:ea typeface="Arial"/>
                        <a:cs typeface="Arial"/>
                        <a:sym typeface="Arial"/>
                      </a:endParaRPr>
                    </a:p>
                  </a:txBody>
                  <a:tcPr marT="9525" marB="0" marR="9525" marL="9525" anchor="ctr"/>
                </a:tc>
              </a:tr>
              <a:tr h="440000">
                <a:tc>
                  <a:txBody>
                    <a:bodyPr/>
                    <a:lstStyle/>
                    <a:p>
                      <a:pPr indent="0" lvl="0" marL="0" marR="0" rtl="0" algn="l">
                        <a:spcBef>
                          <a:spcPts val="0"/>
                        </a:spcBef>
                        <a:spcAft>
                          <a:spcPts val="0"/>
                        </a:spcAft>
                        <a:buNone/>
                      </a:pPr>
                      <a:r>
                        <a:rPr lang="en-US" sz="2000" u="none" cap="none" strike="noStrike"/>
                        <a:t>   FY2022 Revenue Projection (@ new floor price)</a:t>
                      </a:r>
                      <a:r>
                        <a:rPr baseline="30000" lang="en-US" sz="2000" u="none" cap="none" strike="noStrike"/>
                        <a:t>2</a:t>
                      </a:r>
                      <a:endParaRPr b="0" baseline="30000" i="0" sz="2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0" i="0" lang="en-US" sz="2000" u="none" cap="none" strike="noStrike">
                          <a:solidFill>
                            <a:srgbClr val="000000"/>
                          </a:solidFill>
                          <a:latin typeface="Calibri"/>
                          <a:ea typeface="Calibri"/>
                          <a:cs typeface="Calibri"/>
                          <a:sym typeface="Calibri"/>
                        </a:rPr>
                        <a:t>108.6</a:t>
                      </a:r>
                      <a:endParaRPr/>
                    </a:p>
                  </a:txBody>
                  <a:tcPr marT="9525" marB="0" marR="9525" marL="9525" anchor="b"/>
                </a:tc>
                <a:tc>
                  <a:txBody>
                    <a:bodyPr/>
                    <a:lstStyle/>
                    <a:p>
                      <a:pPr indent="0" lvl="0" marL="0" marR="0" rtl="0" algn="ctr">
                        <a:spcBef>
                          <a:spcPts val="0"/>
                        </a:spcBef>
                        <a:spcAft>
                          <a:spcPts val="0"/>
                        </a:spcAft>
                        <a:buNone/>
                      </a:pPr>
                      <a:r>
                        <a:rPr lang="en-US" sz="2000" u="none" cap="none" strike="noStrike"/>
                        <a:t> </a:t>
                      </a:r>
                      <a:endParaRPr b="0" i="0" sz="2000" u="none" cap="none" strike="noStrike">
                        <a:solidFill>
                          <a:srgbClr val="000000"/>
                        </a:solidFill>
                        <a:latin typeface="Arial"/>
                        <a:ea typeface="Arial"/>
                        <a:cs typeface="Arial"/>
                        <a:sym typeface="Arial"/>
                      </a:endParaRPr>
                    </a:p>
                  </a:txBody>
                  <a:tcPr marT="9525" marB="0" marR="9525" marL="9525" anchor="ctr"/>
                </a:tc>
              </a:tr>
              <a:tr h="440000">
                <a:tc>
                  <a:txBody>
                    <a:bodyPr/>
                    <a:lstStyle/>
                    <a:p>
                      <a:pPr indent="0" lvl="0" marL="0" marR="0" rtl="0" algn="l">
                        <a:spcBef>
                          <a:spcPts val="0"/>
                        </a:spcBef>
                        <a:spcAft>
                          <a:spcPts val="0"/>
                        </a:spcAft>
                        <a:buNone/>
                      </a:pPr>
                      <a:r>
                        <a:rPr lang="en-US" sz="2000" u="none" cap="none" strike="noStrike"/>
                        <a:t>   FY2022 Appropriations &amp; Budget Amendment</a:t>
                      </a:r>
                      <a:r>
                        <a:rPr baseline="30000" lang="en-US" sz="2000" u="none" cap="none" strike="noStrike"/>
                        <a:t>2</a:t>
                      </a:r>
                      <a:endParaRPr b="0" baseline="30000" i="0" sz="2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2000" u="none" cap="none" strike="noStrike"/>
                        <a:t>-132.7</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2000" u="none" cap="none" strike="noStrike"/>
                        <a:t> </a:t>
                      </a:r>
                      <a:endParaRPr b="0" i="0" sz="2000" u="none" cap="none" strike="noStrike">
                        <a:solidFill>
                          <a:srgbClr val="000000"/>
                        </a:solidFill>
                        <a:latin typeface="Arial"/>
                        <a:ea typeface="Arial"/>
                        <a:cs typeface="Arial"/>
                        <a:sym typeface="Arial"/>
                      </a:endParaRPr>
                    </a:p>
                  </a:txBody>
                  <a:tcPr marT="9525" marB="0" marR="9525" marL="9525" anchor="ctr"/>
                </a:tc>
              </a:tr>
              <a:tr h="422400">
                <a:tc>
                  <a:txBody>
                    <a:bodyPr/>
                    <a:lstStyle/>
                    <a:p>
                      <a:pPr indent="0" lvl="0" marL="0" marR="0" rtl="0" algn="l">
                        <a:spcBef>
                          <a:spcPts val="0"/>
                        </a:spcBef>
                        <a:spcAft>
                          <a:spcPts val="0"/>
                        </a:spcAft>
                        <a:buNone/>
                      </a:pPr>
                      <a:r>
                        <a:rPr lang="en-US" sz="2000" u="none" cap="none" strike="noStrike"/>
                        <a:t>   FY 2022 EV Tax Credit</a:t>
                      </a:r>
                      <a:endParaRPr b="0" i="0" sz="20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en-US" sz="2000" u="none" cap="none" strike="noStrike"/>
                        <a:t>-10.1</a:t>
                      </a:r>
                      <a:endParaRPr b="0" i="0" sz="20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en-US" sz="2000" u="none" cap="none" strike="noStrike"/>
                        <a:t> </a:t>
                      </a:r>
                      <a:endParaRPr b="0" i="0" sz="2000" u="none" cap="none" strike="noStrike">
                        <a:solidFill>
                          <a:srgbClr val="000000"/>
                        </a:solidFill>
                        <a:latin typeface="Arial"/>
                        <a:ea typeface="Arial"/>
                        <a:cs typeface="Arial"/>
                        <a:sym typeface="Arial"/>
                      </a:endParaRPr>
                    </a:p>
                  </a:txBody>
                  <a:tcPr marT="9525" marB="0" marR="9525" marL="9525" anchor="ctr"/>
                </a:tc>
              </a:tr>
              <a:tr h="440000">
                <a:tc>
                  <a:txBody>
                    <a:bodyPr/>
                    <a:lstStyle/>
                    <a:p>
                      <a:pPr indent="0" lvl="0" marL="0" marR="0" rtl="0" algn="l">
                        <a:spcBef>
                          <a:spcPts val="0"/>
                        </a:spcBef>
                        <a:spcAft>
                          <a:spcPts val="0"/>
                        </a:spcAft>
                        <a:buNone/>
                      </a:pPr>
                      <a:r>
                        <a:rPr lang="en-US" sz="2000" u="none" cap="none" strike="noStrike"/>
                        <a:t>Projected Funds Available EOY</a:t>
                      </a:r>
                      <a:r>
                        <a:rPr baseline="30000" lang="en-US" sz="2000" u="none" cap="none" strike="noStrike"/>
                        <a:t>3</a:t>
                      </a:r>
                      <a:r>
                        <a:rPr lang="en-US" sz="2000" u="none" cap="none" strike="noStrike"/>
                        <a:t>  </a:t>
                      </a:r>
                      <a:endParaRPr b="0" i="0" sz="20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2000" u="none" cap="none" strike="noStrike"/>
                        <a:t> </a:t>
                      </a:r>
                      <a:endParaRPr b="0" i="0" sz="20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en-US" sz="2000" u="none" cap="none" strike="noStrike"/>
                        <a:t>117.5**</a:t>
                      </a:r>
                      <a:endParaRPr/>
                    </a:p>
                  </a:txBody>
                  <a:tcPr marT="9525" marB="0" marR="9525" marL="9525" anchor="b"/>
                </a:tc>
              </a:tr>
            </a:tbl>
          </a:graphicData>
        </a:graphic>
      </p:graphicFrame>
      <p:sp>
        <p:nvSpPr>
          <p:cNvPr id="247" name="Google Shape;247;p13"/>
          <p:cNvSpPr txBox="1"/>
          <p:nvPr/>
        </p:nvSpPr>
        <p:spPr>
          <a:xfrm>
            <a:off x="2059468" y="5342798"/>
            <a:ext cx="8276263"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 </a:t>
            </a:r>
            <a:r>
              <a:rPr baseline="30000" lang="en-US" sz="1600">
                <a:solidFill>
                  <a:schemeClr val="dk1"/>
                </a:solidFill>
                <a:latin typeface="Calibri"/>
                <a:ea typeface="Calibri"/>
                <a:cs typeface="Calibri"/>
                <a:sym typeface="Calibri"/>
              </a:rPr>
              <a:t>1</a:t>
            </a:r>
            <a:r>
              <a:rPr lang="en-US" sz="1600">
                <a:solidFill>
                  <a:schemeClr val="dk1"/>
                </a:solidFill>
                <a:latin typeface="Calibri"/>
                <a:ea typeface="Calibri"/>
                <a:cs typeface="Calibri"/>
                <a:sym typeface="Calibri"/>
              </a:rPr>
              <a:t> Encumbrance value includes program related FY2021 accruals and revenue recognition</a:t>
            </a:r>
            <a:endParaRPr/>
          </a:p>
          <a:p>
            <a:pPr indent="0" lvl="0" marL="0" marR="0" rtl="0" algn="l">
              <a:spcBef>
                <a:spcPts val="0"/>
              </a:spcBef>
              <a:spcAft>
                <a:spcPts val="0"/>
              </a:spcAft>
              <a:buNone/>
            </a:pPr>
            <a:r>
              <a:rPr baseline="30000" lang="en-US" sz="1600">
                <a:solidFill>
                  <a:schemeClr val="dk1"/>
                </a:solidFill>
                <a:latin typeface="Calibri"/>
                <a:ea typeface="Calibri"/>
                <a:cs typeface="Calibri"/>
                <a:sym typeface="Calibri"/>
              </a:rPr>
              <a:t>  2</a:t>
            </a:r>
            <a:r>
              <a:rPr lang="en-US" sz="1600">
                <a:solidFill>
                  <a:schemeClr val="dk1"/>
                </a:solidFill>
                <a:latin typeface="Calibri"/>
                <a:ea typeface="Calibri"/>
                <a:cs typeface="Calibri"/>
                <a:sym typeface="Calibri"/>
              </a:rPr>
              <a:t> MEA is exploring existing budget mechanisms to increase EE and RE program funding in FY2022</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 </a:t>
            </a:r>
            <a:r>
              <a:rPr baseline="30000" lang="en-US" sz="1600">
                <a:solidFill>
                  <a:schemeClr val="dk1"/>
                </a:solidFill>
                <a:latin typeface="Calibri"/>
                <a:ea typeface="Calibri"/>
                <a:cs typeface="Calibri"/>
                <a:sym typeface="Calibri"/>
              </a:rPr>
              <a:t>3  </a:t>
            </a:r>
            <a:r>
              <a:rPr lang="en-US" sz="1600">
                <a:solidFill>
                  <a:schemeClr val="dk1"/>
                </a:solidFill>
                <a:latin typeface="Calibri"/>
                <a:ea typeface="Calibri"/>
                <a:cs typeface="Calibri"/>
                <a:sym typeface="Calibri"/>
              </a:rPr>
              <a:t>RGGI auction revenue in excess of the budget floor price are not included the funds available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    calculation for FY2022. Excess proceeds from the FY2020 RGGI auctions are included in the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    FY2022 Revenue Projection</a:t>
            </a:r>
            <a:endParaRPr baseline="30000"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14"/>
          <p:cNvSpPr txBox="1"/>
          <p:nvPr>
            <p:ph idx="12" type="sldNum"/>
          </p:nvPr>
        </p:nvSpPr>
        <p:spPr>
          <a:xfrm>
            <a:off x="9245600" y="6400800"/>
            <a:ext cx="2844800" cy="2730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4" name="Google Shape;254;p14"/>
          <p:cNvSpPr txBox="1"/>
          <p:nvPr/>
        </p:nvSpPr>
        <p:spPr>
          <a:xfrm>
            <a:off x="1447800" y="218017"/>
            <a:ext cx="8229600" cy="65267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ctr">
              <a:spcBef>
                <a:spcPts val="0"/>
              </a:spcBef>
              <a:spcAft>
                <a:spcPts val="0"/>
              </a:spcAft>
              <a:buClr>
                <a:schemeClr val="dk1"/>
              </a:buClr>
              <a:buSzPct val="100000"/>
              <a:buFont typeface="Calibri"/>
              <a:buNone/>
            </a:pPr>
            <a:r>
              <a:rPr lang="en-US" sz="4400">
                <a:solidFill>
                  <a:schemeClr val="dk1"/>
                </a:solidFill>
              </a:rPr>
              <a:t>SEIF Uses of Funds </a:t>
            </a:r>
            <a:r>
              <a:rPr lang="en-US" sz="3600">
                <a:solidFill>
                  <a:schemeClr val="dk1"/>
                </a:solidFill>
              </a:rPr>
              <a:t>($ Millions)</a:t>
            </a:r>
            <a:endParaRPr/>
          </a:p>
        </p:txBody>
      </p:sp>
      <p:pic>
        <p:nvPicPr>
          <p:cNvPr id="255" name="Google Shape;255;p14"/>
          <p:cNvPicPr preferRelativeResize="0"/>
          <p:nvPr/>
        </p:nvPicPr>
        <p:blipFill rotWithShape="1">
          <a:blip r:embed="rId3">
            <a:alphaModFix/>
          </a:blip>
          <a:srcRect b="0" l="0" r="0" t="0"/>
          <a:stretch/>
        </p:blipFill>
        <p:spPr>
          <a:xfrm>
            <a:off x="228600" y="6049964"/>
            <a:ext cx="1782137" cy="661072"/>
          </a:xfrm>
          <a:prstGeom prst="rect">
            <a:avLst/>
          </a:prstGeom>
          <a:noFill/>
          <a:ln>
            <a:noFill/>
          </a:ln>
        </p:spPr>
      </p:pic>
      <p:graphicFrame>
        <p:nvGraphicFramePr>
          <p:cNvPr id="256" name="Google Shape;256;p14"/>
          <p:cNvGraphicFramePr/>
          <p:nvPr/>
        </p:nvGraphicFramePr>
        <p:xfrm>
          <a:off x="1371600" y="879155"/>
          <a:ext cx="3000000" cy="3000000"/>
        </p:xfrm>
        <a:graphic>
          <a:graphicData uri="http://schemas.openxmlformats.org/drawingml/2006/table">
            <a:tbl>
              <a:tblPr>
                <a:noFill/>
                <a:tableStyleId>{2C7672DE-E804-4B5B-AFF5-EA511FFB9150}</a:tableStyleId>
              </a:tblPr>
              <a:tblGrid>
                <a:gridCol w="5124850"/>
                <a:gridCol w="1222450"/>
                <a:gridCol w="1245950"/>
                <a:gridCol w="1245950"/>
              </a:tblGrid>
              <a:tr h="527000">
                <a:tc>
                  <a:txBody>
                    <a:bodyPr/>
                    <a:lstStyle/>
                    <a:p>
                      <a:pPr indent="0" lvl="0" marL="0" marR="0" rtl="0" algn="ctr">
                        <a:spcBef>
                          <a:spcPts val="0"/>
                        </a:spcBef>
                        <a:spcAft>
                          <a:spcPts val="0"/>
                        </a:spcAft>
                        <a:buNone/>
                      </a:pPr>
                      <a:r>
                        <a:rPr lang="en-US" sz="1800" u="none" cap="none" strike="noStrike"/>
                        <a:t> </a:t>
                      </a:r>
                      <a:endParaRPr b="0" i="0" sz="18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en-US" sz="1800" u="none" cap="none" strike="noStrike"/>
                        <a:t>2020     </a:t>
                      </a:r>
                      <a:r>
                        <a:rPr lang="en-US" sz="1800" u="sng" cap="none" strike="noStrike"/>
                        <a:t>Actual</a:t>
                      </a:r>
                      <a:endParaRPr b="0" i="0" sz="1800" u="sng"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2021    </a:t>
                      </a:r>
                      <a:r>
                        <a:rPr lang="en-US" sz="1800" u="sng" cap="none" strike="noStrike"/>
                        <a:t>Actual</a:t>
                      </a:r>
                      <a:endParaRPr b="0" i="0" sz="1800" u="sng"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2022   </a:t>
                      </a:r>
                      <a:r>
                        <a:rPr lang="en-US" sz="1800" u="sng" cap="none" strike="noStrike"/>
                        <a:t>Approp</a:t>
                      </a:r>
                      <a:endParaRPr b="0" i="0" sz="1800" u="sng" cap="none" strike="noStrike">
                        <a:solidFill>
                          <a:srgbClr val="000000"/>
                        </a:solidFill>
                        <a:latin typeface="Calibri"/>
                        <a:ea typeface="Calibri"/>
                        <a:cs typeface="Calibri"/>
                        <a:sym typeface="Calibri"/>
                      </a:endParaRPr>
                    </a:p>
                  </a:txBody>
                  <a:tcPr marT="9525" marB="0" marR="9525" marL="9525" anchor="b"/>
                </a:tc>
              </a:tr>
              <a:tr h="268000">
                <a:tc>
                  <a:txBody>
                    <a:bodyPr/>
                    <a:lstStyle/>
                    <a:p>
                      <a:pPr indent="0" lvl="0" marL="0" marR="0" rtl="0" algn="l">
                        <a:spcBef>
                          <a:spcPts val="0"/>
                        </a:spcBef>
                        <a:spcAft>
                          <a:spcPts val="0"/>
                        </a:spcAft>
                        <a:buNone/>
                      </a:pPr>
                      <a:r>
                        <a:rPr lang="en-US" sz="1800" u="none" cap="none" strike="noStrike"/>
                        <a:t>Dept of General Services (DGS)</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0.5</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0.5</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0.5</a:t>
                      </a:r>
                      <a:endParaRPr b="0" i="0" sz="1800" u="none" cap="none" strike="noStrike">
                        <a:solidFill>
                          <a:srgbClr val="000000"/>
                        </a:solidFill>
                        <a:latin typeface="Calibri"/>
                        <a:ea typeface="Calibri"/>
                        <a:cs typeface="Calibri"/>
                        <a:sym typeface="Calibri"/>
                      </a:endParaRPr>
                    </a:p>
                  </a:txBody>
                  <a:tcPr marT="9525" marB="0" marR="9525" marL="9525" anchor="b"/>
                </a:tc>
              </a:tr>
              <a:tr h="349450">
                <a:tc>
                  <a:txBody>
                    <a:bodyPr/>
                    <a:lstStyle/>
                    <a:p>
                      <a:pPr indent="0" lvl="0" marL="0" marR="0" rtl="0" algn="l">
                        <a:spcBef>
                          <a:spcPts val="0"/>
                        </a:spcBef>
                        <a:spcAft>
                          <a:spcPts val="0"/>
                        </a:spcAft>
                        <a:buNone/>
                      </a:pPr>
                      <a:r>
                        <a:rPr lang="en-US" sz="1800" u="none" cap="none" strike="noStrike"/>
                        <a:t>Dept of Housing &amp; Community Development  (DHCD)</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0.6</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0</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0</a:t>
                      </a:r>
                      <a:endParaRPr b="0" i="0" sz="1800" u="none" cap="none" strike="noStrike">
                        <a:solidFill>
                          <a:srgbClr val="000000"/>
                        </a:solidFill>
                        <a:latin typeface="Calibri"/>
                        <a:ea typeface="Calibri"/>
                        <a:cs typeface="Calibri"/>
                        <a:sym typeface="Calibri"/>
                      </a:endParaRPr>
                    </a:p>
                  </a:txBody>
                  <a:tcPr marT="9525" marB="0" marR="9525" marL="9525" anchor="b"/>
                </a:tc>
              </a:tr>
              <a:tr h="268000">
                <a:tc>
                  <a:txBody>
                    <a:bodyPr/>
                    <a:lstStyle/>
                    <a:p>
                      <a:pPr indent="0" lvl="0" marL="0" marR="0" rtl="0" algn="l">
                        <a:spcBef>
                          <a:spcPts val="0"/>
                        </a:spcBef>
                        <a:spcAft>
                          <a:spcPts val="0"/>
                        </a:spcAft>
                        <a:buNone/>
                      </a:pPr>
                      <a:r>
                        <a:rPr lang="en-US" sz="1800" u="none" cap="none" strike="noStrike"/>
                        <a:t>Dept of Human Services (DHS)</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19.9</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19.9*</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31.9</a:t>
                      </a:r>
                      <a:endParaRPr b="0" i="0" sz="1800" u="none" cap="none" strike="noStrike">
                        <a:solidFill>
                          <a:srgbClr val="000000"/>
                        </a:solidFill>
                        <a:latin typeface="Calibri"/>
                        <a:ea typeface="Calibri"/>
                        <a:cs typeface="Calibri"/>
                        <a:sym typeface="Calibri"/>
                      </a:endParaRPr>
                    </a:p>
                  </a:txBody>
                  <a:tcPr marT="9525" marB="0" marR="9525" marL="9525" anchor="b"/>
                </a:tc>
              </a:tr>
              <a:tr h="268000">
                <a:tc>
                  <a:txBody>
                    <a:bodyPr/>
                    <a:lstStyle/>
                    <a:p>
                      <a:pPr indent="0" lvl="0" marL="0" marR="0" rtl="0" algn="l">
                        <a:spcBef>
                          <a:spcPts val="0"/>
                        </a:spcBef>
                        <a:spcAft>
                          <a:spcPts val="0"/>
                        </a:spcAft>
                        <a:buNone/>
                      </a:pPr>
                      <a:r>
                        <a:rPr lang="en-US" sz="1800" u="none" cap="none" strike="noStrike"/>
                        <a:t>Dept of Natural Resources (DNR)</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 </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0.5</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0" i="0" lang="en-US" sz="1800" u="none" cap="none" strike="noStrike">
                          <a:solidFill>
                            <a:srgbClr val="000000"/>
                          </a:solidFill>
                          <a:latin typeface="Calibri"/>
                          <a:ea typeface="Calibri"/>
                          <a:cs typeface="Calibri"/>
                          <a:sym typeface="Calibri"/>
                        </a:rPr>
                        <a:t>0</a:t>
                      </a:r>
                      <a:endParaRPr/>
                    </a:p>
                  </a:txBody>
                  <a:tcPr marT="9525" marB="0" marR="9525" marL="9525" anchor="b"/>
                </a:tc>
              </a:tr>
              <a:tr h="268000">
                <a:tc>
                  <a:txBody>
                    <a:bodyPr/>
                    <a:lstStyle/>
                    <a:p>
                      <a:pPr indent="0" lvl="0" marL="0" marR="0" rtl="0" algn="l">
                        <a:spcBef>
                          <a:spcPts val="0"/>
                        </a:spcBef>
                        <a:spcAft>
                          <a:spcPts val="0"/>
                        </a:spcAft>
                        <a:buNone/>
                      </a:pPr>
                      <a:r>
                        <a:rPr lang="en-US" sz="1800" u="none" cap="none" strike="noStrike"/>
                        <a:t>MD Dept of Agriculture (MDA)</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1.4</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0</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0</a:t>
                      </a:r>
                      <a:endParaRPr b="0" i="0" sz="1800" u="none" cap="none" strike="noStrike">
                        <a:solidFill>
                          <a:srgbClr val="000000"/>
                        </a:solidFill>
                        <a:latin typeface="Calibri"/>
                        <a:ea typeface="Calibri"/>
                        <a:cs typeface="Calibri"/>
                        <a:sym typeface="Calibri"/>
                      </a:endParaRPr>
                    </a:p>
                  </a:txBody>
                  <a:tcPr marT="9525" marB="0" marR="9525" marL="9525" anchor="b"/>
                </a:tc>
              </a:tr>
              <a:tr h="268000">
                <a:tc>
                  <a:txBody>
                    <a:bodyPr/>
                    <a:lstStyle/>
                    <a:p>
                      <a:pPr indent="0" lvl="0" marL="0" marR="0" rtl="0" algn="l">
                        <a:spcBef>
                          <a:spcPts val="0"/>
                        </a:spcBef>
                        <a:spcAft>
                          <a:spcPts val="0"/>
                        </a:spcAft>
                        <a:buNone/>
                      </a:pPr>
                      <a:r>
                        <a:rPr lang="en-US" sz="1800" u="none" cap="none" strike="noStrike"/>
                        <a:t>MD Dept of Environment (MDE)</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6.3</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 </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cap="none" strike="noStrike"/>
                        <a:t> </a:t>
                      </a:r>
                      <a:endParaRPr b="0" i="0" sz="1800" u="none" cap="none" strike="noStrike">
                        <a:solidFill>
                          <a:srgbClr val="000000"/>
                        </a:solidFill>
                        <a:latin typeface="Calibri"/>
                        <a:ea typeface="Calibri"/>
                        <a:cs typeface="Calibri"/>
                        <a:sym typeface="Calibri"/>
                      </a:endParaRPr>
                    </a:p>
                  </a:txBody>
                  <a:tcPr marT="9525" marB="0" marR="9525" marL="9525" anchor="b"/>
                </a:tc>
              </a:tr>
              <a:tr h="228600">
                <a:tc>
                  <a:txBody>
                    <a:bodyPr/>
                    <a:lstStyle/>
                    <a:p>
                      <a:pPr indent="0" lvl="0" marL="0" marR="0" rtl="0" algn="l">
                        <a:spcBef>
                          <a:spcPts val="0"/>
                        </a:spcBef>
                        <a:spcAft>
                          <a:spcPts val="0"/>
                        </a:spcAft>
                        <a:buNone/>
                      </a:pPr>
                      <a:r>
                        <a:rPr lang="en-US" sz="1800" u="none" cap="none" strike="noStrike"/>
                        <a:t>    Includes RGGI Inc. Dues</a:t>
                      </a:r>
                      <a:endParaRPr b="0" i="0" sz="1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ctr">
                        <a:spcBef>
                          <a:spcPts val="0"/>
                        </a:spcBef>
                        <a:spcAft>
                          <a:spcPts val="0"/>
                        </a:spcAft>
                        <a:buNone/>
                      </a:pPr>
                      <a:r>
                        <a:rPr lang="en-US" sz="1800" u="none" strike="noStrike"/>
                        <a:t>3.1</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3.1</a:t>
                      </a:r>
                      <a:endParaRPr b="0" i="0" sz="1800" u="none" strike="noStrike">
                        <a:solidFill>
                          <a:srgbClr val="000000"/>
                        </a:solidFill>
                        <a:latin typeface="Calibri"/>
                        <a:ea typeface="Calibri"/>
                        <a:cs typeface="Calibri"/>
                        <a:sym typeface="Calibri"/>
                      </a:endParaRPr>
                    </a:p>
                  </a:txBody>
                  <a:tcPr marT="9525" marB="0" marR="9525" marL="9525" anchor="b"/>
                </a:tc>
              </a:tr>
              <a:tr h="268000">
                <a:tc>
                  <a:txBody>
                    <a:bodyPr/>
                    <a:lstStyle/>
                    <a:p>
                      <a:pPr indent="0" lvl="0" marL="0" marR="0" rtl="0" algn="l">
                        <a:spcBef>
                          <a:spcPts val="0"/>
                        </a:spcBef>
                        <a:spcAft>
                          <a:spcPts val="0"/>
                        </a:spcAft>
                        <a:buNone/>
                      </a:pPr>
                      <a:r>
                        <a:rPr lang="en-US" sz="1800" u="none" strike="noStrike"/>
                        <a:t>MD Dept of Health (MDH)</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2.0</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2</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2</a:t>
                      </a:r>
                      <a:endParaRPr b="0" i="0" sz="1800" u="none" strike="noStrike">
                        <a:solidFill>
                          <a:srgbClr val="000000"/>
                        </a:solidFill>
                        <a:latin typeface="Calibri"/>
                        <a:ea typeface="Calibri"/>
                        <a:cs typeface="Calibri"/>
                        <a:sym typeface="Calibri"/>
                      </a:endParaRPr>
                    </a:p>
                  </a:txBody>
                  <a:tcPr marT="9525" marB="0" marR="9525" marL="9525" anchor="b"/>
                </a:tc>
              </a:tr>
              <a:tr h="268000">
                <a:tc>
                  <a:txBody>
                    <a:bodyPr/>
                    <a:lstStyle/>
                    <a:p>
                      <a:pPr indent="0" lvl="0" marL="0" marR="0" rtl="0" algn="l">
                        <a:spcBef>
                          <a:spcPts val="0"/>
                        </a:spcBef>
                        <a:spcAft>
                          <a:spcPts val="0"/>
                        </a:spcAft>
                        <a:buNone/>
                      </a:pPr>
                      <a:r>
                        <a:rPr lang="en-US" sz="1800" u="none" strike="noStrike"/>
                        <a:t>MD Dept of Labor (MDL)</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0.5</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0.5*</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1.0</a:t>
                      </a:r>
                      <a:endParaRPr b="0" i="0" sz="1800" u="none" strike="noStrike">
                        <a:solidFill>
                          <a:srgbClr val="000000"/>
                        </a:solidFill>
                        <a:latin typeface="Calibri"/>
                        <a:ea typeface="Calibri"/>
                        <a:cs typeface="Calibri"/>
                        <a:sym typeface="Calibri"/>
                      </a:endParaRPr>
                    </a:p>
                  </a:txBody>
                  <a:tcPr marT="9525" marB="0" marR="9525" marL="9525" anchor="b"/>
                </a:tc>
              </a:tr>
              <a:tr h="268000">
                <a:tc>
                  <a:txBody>
                    <a:bodyPr/>
                    <a:lstStyle/>
                    <a:p>
                      <a:pPr indent="0" lvl="0" marL="0" marR="0" rtl="0" algn="l">
                        <a:spcBef>
                          <a:spcPts val="0"/>
                        </a:spcBef>
                        <a:spcAft>
                          <a:spcPts val="0"/>
                        </a:spcAft>
                        <a:buNone/>
                      </a:pPr>
                      <a:r>
                        <a:rPr lang="en-US" sz="1800" u="none" strike="noStrike"/>
                        <a:t>MD Energy Administration (MEA)</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30.9</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42.7</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b="0" i="0" lang="en-US" sz="1800" u="none" strike="noStrike">
                          <a:solidFill>
                            <a:srgbClr val="000000"/>
                          </a:solidFill>
                          <a:latin typeface="Calibri"/>
                          <a:ea typeface="Calibri"/>
                          <a:cs typeface="Calibri"/>
                          <a:sym typeface="Calibri"/>
                        </a:rPr>
                        <a:t>58.8</a:t>
                      </a:r>
                      <a:endParaRPr/>
                    </a:p>
                  </a:txBody>
                  <a:tcPr marT="9525" marB="0" marR="9525" marL="9525" anchor="b"/>
                </a:tc>
              </a:tr>
              <a:tr h="268000">
                <a:tc>
                  <a:txBody>
                    <a:bodyPr/>
                    <a:lstStyle/>
                    <a:p>
                      <a:pPr indent="0" lvl="0" marL="0" marR="0" rtl="0" algn="l">
                        <a:spcBef>
                          <a:spcPts val="0"/>
                        </a:spcBef>
                        <a:spcAft>
                          <a:spcPts val="0"/>
                        </a:spcAft>
                        <a:buNone/>
                      </a:pPr>
                      <a:r>
                        <a:rPr lang="en-US" sz="1800" u="none" strike="noStrike"/>
                        <a:t>State Fleet EV Purchase Reimb </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2.4</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2.3*</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2.3</a:t>
                      </a:r>
                      <a:endParaRPr b="0" i="0" sz="1800" u="none" strike="noStrike">
                        <a:solidFill>
                          <a:srgbClr val="000000"/>
                        </a:solidFill>
                        <a:latin typeface="Calibri"/>
                        <a:ea typeface="Calibri"/>
                        <a:cs typeface="Calibri"/>
                        <a:sym typeface="Calibri"/>
                      </a:endParaRPr>
                    </a:p>
                  </a:txBody>
                  <a:tcPr marT="9525" marB="0" marR="9525" marL="9525" anchor="b"/>
                </a:tc>
              </a:tr>
              <a:tr h="268000">
                <a:tc>
                  <a:txBody>
                    <a:bodyPr/>
                    <a:lstStyle/>
                    <a:p>
                      <a:pPr indent="0" lvl="0" marL="0" marR="0" rtl="0" algn="l">
                        <a:spcBef>
                          <a:spcPts val="0"/>
                        </a:spcBef>
                        <a:spcAft>
                          <a:spcPts val="0"/>
                        </a:spcAft>
                        <a:buNone/>
                      </a:pPr>
                      <a:r>
                        <a:rPr lang="en-US" sz="1800" u="none" strike="noStrike"/>
                        <a:t>EV Excise Tax Rebate</a:t>
                      </a:r>
                      <a:endParaRPr b="0" i="0" sz="1800" u="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US" sz="1800" u="none" strike="noStrike"/>
                        <a:t>6.0</a:t>
                      </a:r>
                      <a:endParaRPr b="0" i="0" sz="1800" u="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US" sz="1800" u="none" strike="noStrike"/>
                        <a:t> </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 10.1</a:t>
                      </a:r>
                      <a:endParaRPr b="0" i="0" sz="1800" u="none" strike="noStrike">
                        <a:solidFill>
                          <a:srgbClr val="000000"/>
                        </a:solidFill>
                        <a:latin typeface="Calibri"/>
                        <a:ea typeface="Calibri"/>
                        <a:cs typeface="Calibri"/>
                        <a:sym typeface="Calibri"/>
                      </a:endParaRPr>
                    </a:p>
                  </a:txBody>
                  <a:tcPr marT="9525" marB="0" marR="9525" marL="9525" anchor="b"/>
                </a:tc>
              </a:tr>
              <a:tr h="268000">
                <a:tc>
                  <a:txBody>
                    <a:bodyPr/>
                    <a:lstStyle/>
                    <a:p>
                      <a:pPr indent="0" lvl="0" marL="0" marR="0" rtl="0" algn="l">
                        <a:spcBef>
                          <a:spcPts val="0"/>
                        </a:spcBef>
                        <a:spcAft>
                          <a:spcPts val="0"/>
                        </a:spcAft>
                        <a:buNone/>
                      </a:pPr>
                      <a:r>
                        <a:rPr lang="en-US" sz="1800" u="none" strike="noStrike"/>
                        <a:t>MD Energy Innovation Institute (MEII)</a:t>
                      </a:r>
                      <a:endParaRPr b="0" i="0" sz="1800" u="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US" sz="1800" u="none" strike="noStrike"/>
                        <a:t>1.5</a:t>
                      </a:r>
                      <a:endParaRPr b="0" i="0" sz="1800" u="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spcBef>
                          <a:spcPts val="0"/>
                        </a:spcBef>
                        <a:spcAft>
                          <a:spcPts val="0"/>
                        </a:spcAft>
                        <a:buNone/>
                      </a:pPr>
                      <a:r>
                        <a:rPr lang="en-US" sz="1800" u="none" strike="noStrike"/>
                        <a:t>1.5</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2.1</a:t>
                      </a:r>
                      <a:endParaRPr b="0" i="0" sz="1800" u="none" strike="noStrike">
                        <a:solidFill>
                          <a:srgbClr val="000000"/>
                        </a:solidFill>
                        <a:latin typeface="Calibri"/>
                        <a:ea typeface="Calibri"/>
                        <a:cs typeface="Calibri"/>
                        <a:sym typeface="Calibri"/>
                      </a:endParaRPr>
                    </a:p>
                  </a:txBody>
                  <a:tcPr marT="9525" marB="0" marR="9525" marL="9525" anchor="b"/>
                </a:tc>
              </a:tr>
              <a:tr h="268000">
                <a:tc>
                  <a:txBody>
                    <a:bodyPr/>
                    <a:lstStyle/>
                    <a:p>
                      <a:pPr indent="0" lvl="0" marL="0" marR="0" rtl="0" algn="l">
                        <a:spcBef>
                          <a:spcPts val="0"/>
                        </a:spcBef>
                        <a:spcAft>
                          <a:spcPts val="0"/>
                        </a:spcAft>
                        <a:buNone/>
                      </a:pPr>
                      <a:r>
                        <a:rPr lang="en-US" sz="1800" u="none" strike="noStrike"/>
                        <a:t>MD Dept of Commerce</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 </a:t>
                      </a:r>
                      <a:endParaRPr b="0" i="0" sz="1800" u="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ctr">
                        <a:spcBef>
                          <a:spcPts val="0"/>
                        </a:spcBef>
                        <a:spcAft>
                          <a:spcPts val="0"/>
                        </a:spcAft>
                        <a:buNone/>
                      </a:pPr>
                      <a:r>
                        <a:rPr lang="en-US" sz="1800" u="none" strike="noStrike"/>
                        <a:t>0.2*</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0.5</a:t>
                      </a:r>
                      <a:endParaRPr b="0" i="0" sz="1800" u="none" strike="noStrike">
                        <a:solidFill>
                          <a:srgbClr val="000000"/>
                        </a:solidFill>
                        <a:latin typeface="Calibri"/>
                        <a:ea typeface="Calibri"/>
                        <a:cs typeface="Calibri"/>
                        <a:sym typeface="Calibri"/>
                      </a:endParaRPr>
                    </a:p>
                  </a:txBody>
                  <a:tcPr marT="9525" marB="0" marR="9525" marL="9525" anchor="b"/>
                </a:tc>
              </a:tr>
              <a:tr h="474325">
                <a:tc>
                  <a:txBody>
                    <a:bodyPr/>
                    <a:lstStyle/>
                    <a:p>
                      <a:pPr indent="0" lvl="0" marL="0" marR="0" rtl="0" algn="l">
                        <a:spcBef>
                          <a:spcPts val="0"/>
                        </a:spcBef>
                        <a:spcAft>
                          <a:spcPts val="0"/>
                        </a:spcAft>
                        <a:buNone/>
                      </a:pPr>
                      <a:r>
                        <a:rPr lang="en-US" sz="1800" u="none" strike="noStrike"/>
                        <a:t>     Total </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72.0</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73.2</a:t>
                      </a:r>
                      <a:endParaRPr b="0" i="0" sz="18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spcBef>
                          <a:spcPts val="0"/>
                        </a:spcBef>
                        <a:spcAft>
                          <a:spcPts val="0"/>
                        </a:spcAft>
                        <a:buNone/>
                      </a:pPr>
                      <a:r>
                        <a:rPr lang="en-US" sz="1800" u="none" strike="noStrike"/>
                        <a:t>112.3</a:t>
                      </a:r>
                      <a:endParaRPr b="0" i="0" sz="1800" u="none" strike="noStrike">
                        <a:solidFill>
                          <a:srgbClr val="000000"/>
                        </a:solidFill>
                        <a:latin typeface="Calibri"/>
                        <a:ea typeface="Calibri"/>
                        <a:cs typeface="Calibri"/>
                        <a:sym typeface="Calibri"/>
                      </a:endParaRPr>
                    </a:p>
                  </a:txBody>
                  <a:tcPr marT="9525" marB="0" marR="9525" marL="9525" anchor="b"/>
                </a:tc>
              </a:tr>
            </a:tbl>
          </a:graphicData>
        </a:graphic>
      </p:graphicFrame>
      <p:sp>
        <p:nvSpPr>
          <p:cNvPr id="257" name="Google Shape;257;p14"/>
          <p:cNvSpPr txBox="1"/>
          <p:nvPr/>
        </p:nvSpPr>
        <p:spPr>
          <a:xfrm>
            <a:off x="2286000" y="6049964"/>
            <a:ext cx="7620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*Actual results reflect the appropriated amount when timing delays were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experienced expending or encumbering the funds.</a:t>
            </a:r>
            <a:endParaRPr/>
          </a:p>
        </p:txBody>
      </p:sp>
    </p:spTree>
  </p:cSld>
  <p:clrMapOvr>
    <a:masterClrMapping/>
  </p:clrMapOvr>
  <p:transition spd="med">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15"/>
          <p:cNvSpPr txBox="1"/>
          <p:nvPr>
            <p:ph idx="12" type="sldNum"/>
          </p:nvPr>
        </p:nvSpPr>
        <p:spPr>
          <a:xfrm>
            <a:off x="9245600" y="6400800"/>
            <a:ext cx="2844800" cy="2730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4" name="Google Shape;264;p15"/>
          <p:cNvSpPr txBox="1"/>
          <p:nvPr/>
        </p:nvSpPr>
        <p:spPr>
          <a:xfrm>
            <a:off x="1219200" y="1966786"/>
            <a:ext cx="9067800" cy="3018480"/>
          </a:xfrm>
          <a:prstGeom prst="rect">
            <a:avLst/>
          </a:prstGeom>
          <a:noFill/>
          <a:ln>
            <a:noFill/>
          </a:ln>
        </p:spPr>
        <p:txBody>
          <a:bodyPr anchorCtr="0" anchor="t" bIns="45700" lIns="91425" spcFirstLastPara="1" rIns="91425" wrap="square" tIns="45700">
            <a:normAutofit/>
          </a:bodyPr>
          <a:lstStyle/>
          <a:p>
            <a:pPr indent="-139700" lvl="0" marL="342900" marR="0" rtl="0" algn="l">
              <a:spcBef>
                <a:spcPts val="0"/>
              </a:spcBef>
              <a:spcAft>
                <a:spcPts val="0"/>
              </a:spcAft>
              <a:buClr>
                <a:schemeClr val="accent3"/>
              </a:buClr>
              <a:buSzPts val="3200"/>
              <a:buFont typeface="Arial"/>
              <a:buNone/>
            </a:pPr>
            <a:r>
              <a:t/>
            </a:r>
            <a:endParaRPr sz="3200">
              <a:solidFill>
                <a:schemeClr val="dk1"/>
              </a:solidFill>
              <a:latin typeface="Arial Narrow"/>
              <a:ea typeface="Arial Narrow"/>
              <a:cs typeface="Arial Narrow"/>
              <a:sym typeface="Arial Narrow"/>
            </a:endParaRPr>
          </a:p>
        </p:txBody>
      </p:sp>
      <p:sp>
        <p:nvSpPr>
          <p:cNvPr id="265" name="Google Shape;265;p15"/>
          <p:cNvSpPr txBox="1"/>
          <p:nvPr/>
        </p:nvSpPr>
        <p:spPr>
          <a:xfrm>
            <a:off x="7924799" y="-110067"/>
            <a:ext cx="5486400" cy="6400800"/>
          </a:xfrm>
          <a:prstGeom prst="rect">
            <a:avLst/>
          </a:prstGeom>
          <a:noFill/>
          <a:ln>
            <a:noFill/>
          </a:ln>
        </p:spPr>
        <p:txBody>
          <a:bodyPr anchorCtr="0" anchor="ctr" bIns="91425" lIns="91425" spcFirstLastPara="1" rIns="91425" wrap="square" tIns="91425">
            <a:noAutofit/>
          </a:bodyPr>
          <a:lstStyle/>
          <a:p>
            <a:pPr indent="0" lvl="0" marL="0" marR="0" rtl="0" algn="l">
              <a:spcBef>
                <a:spcPts val="400"/>
              </a:spcBef>
              <a:spcAft>
                <a:spcPts val="0"/>
              </a:spcAft>
              <a:buClr>
                <a:srgbClr val="2DA2BF"/>
              </a:buClr>
              <a:buSzPts val="1700"/>
              <a:buFont typeface="Arial"/>
              <a:buNone/>
            </a:pPr>
            <a:r>
              <a:t/>
            </a:r>
            <a:endParaRPr b="1" sz="2000">
              <a:solidFill>
                <a:schemeClr val="lt1"/>
              </a:solidFill>
              <a:latin typeface="Arial"/>
              <a:ea typeface="Arial"/>
              <a:cs typeface="Arial"/>
              <a:sym typeface="Arial"/>
            </a:endParaRPr>
          </a:p>
          <a:p>
            <a:pPr indent="0" lvl="0" marL="0" marR="0" rtl="0" algn="l">
              <a:spcBef>
                <a:spcPts val="500"/>
              </a:spcBef>
              <a:spcAft>
                <a:spcPts val="0"/>
              </a:spcAft>
              <a:buClr>
                <a:srgbClr val="2DA2BF"/>
              </a:buClr>
              <a:buSzPts val="2125"/>
              <a:buFont typeface="Arial"/>
              <a:buNone/>
            </a:pPr>
            <a:br>
              <a:rPr lang="en-US" sz="2500">
                <a:solidFill>
                  <a:schemeClr val="lt1"/>
                </a:solidFill>
                <a:latin typeface="Arial Narrow"/>
                <a:ea typeface="Arial Narrow"/>
                <a:cs typeface="Arial Narrow"/>
                <a:sym typeface="Arial Narrow"/>
              </a:rPr>
            </a:br>
            <a:br>
              <a:rPr lang="en-US" sz="2500">
                <a:solidFill>
                  <a:schemeClr val="lt1"/>
                </a:solidFill>
                <a:latin typeface="Arial Narrow"/>
                <a:ea typeface="Arial Narrow"/>
                <a:cs typeface="Arial Narrow"/>
                <a:sym typeface="Arial Narrow"/>
              </a:rPr>
            </a:br>
            <a:endParaRPr sz="2500">
              <a:solidFill>
                <a:schemeClr val="lt1"/>
              </a:solidFill>
              <a:latin typeface="Arial Narrow"/>
              <a:ea typeface="Arial Narrow"/>
              <a:cs typeface="Arial Narrow"/>
              <a:sym typeface="Arial Narrow"/>
            </a:endParaRPr>
          </a:p>
          <a:p>
            <a:pPr indent="0" lvl="0" marL="0" marR="0" rtl="0" algn="l">
              <a:spcBef>
                <a:spcPts val="500"/>
              </a:spcBef>
              <a:spcAft>
                <a:spcPts val="0"/>
              </a:spcAft>
              <a:buClr>
                <a:srgbClr val="2DA2BF"/>
              </a:buClr>
              <a:buSzPts val="2125"/>
              <a:buFont typeface="Arial"/>
              <a:buNone/>
            </a:pPr>
            <a:r>
              <a:t/>
            </a:r>
            <a:endParaRPr sz="2500">
              <a:solidFill>
                <a:schemeClr val="lt1"/>
              </a:solidFill>
              <a:latin typeface="Arial Narrow"/>
              <a:ea typeface="Arial Narrow"/>
              <a:cs typeface="Arial Narrow"/>
              <a:sym typeface="Arial Narrow"/>
            </a:endParaRPr>
          </a:p>
          <a:p>
            <a:pPr indent="0" lvl="0" marL="0" marR="0" rtl="0" algn="l">
              <a:spcBef>
                <a:spcPts val="500"/>
              </a:spcBef>
              <a:spcAft>
                <a:spcPts val="0"/>
              </a:spcAft>
              <a:buClr>
                <a:srgbClr val="2DA2BF"/>
              </a:buClr>
              <a:buSzPts val="2125"/>
              <a:buFont typeface="Arial"/>
              <a:buNone/>
            </a:pPr>
            <a:r>
              <a:t/>
            </a:r>
            <a:endParaRPr sz="2500">
              <a:solidFill>
                <a:schemeClr val="lt1"/>
              </a:solidFill>
              <a:latin typeface="Arial Narrow"/>
              <a:ea typeface="Arial Narrow"/>
              <a:cs typeface="Arial Narrow"/>
              <a:sym typeface="Arial Narrow"/>
            </a:endParaRPr>
          </a:p>
          <a:p>
            <a:pPr indent="0" lvl="0" marL="0" marR="0" rtl="0" algn="l">
              <a:spcBef>
                <a:spcPts val="500"/>
              </a:spcBef>
              <a:spcAft>
                <a:spcPts val="0"/>
              </a:spcAft>
              <a:buClr>
                <a:srgbClr val="2DA2BF"/>
              </a:buClr>
              <a:buSzPts val="2125"/>
              <a:buFont typeface="Arial"/>
              <a:buNone/>
            </a:pPr>
            <a:r>
              <a:t/>
            </a:r>
            <a:endParaRPr sz="2500">
              <a:solidFill>
                <a:schemeClr val="lt1"/>
              </a:solidFill>
              <a:latin typeface="Arial Narrow"/>
              <a:ea typeface="Arial Narrow"/>
              <a:cs typeface="Arial Narrow"/>
              <a:sym typeface="Arial Narrow"/>
            </a:endParaRPr>
          </a:p>
          <a:p>
            <a:pPr indent="0" lvl="0" marL="0" marR="0" rtl="0" algn="l">
              <a:spcBef>
                <a:spcPts val="500"/>
              </a:spcBef>
              <a:spcAft>
                <a:spcPts val="0"/>
              </a:spcAft>
              <a:buClr>
                <a:srgbClr val="2DA2BF"/>
              </a:buClr>
              <a:buSzPts val="2125"/>
              <a:buFont typeface="Arial"/>
              <a:buNone/>
            </a:pPr>
            <a:r>
              <a:t/>
            </a:r>
            <a:endParaRPr sz="2500">
              <a:solidFill>
                <a:schemeClr val="lt1"/>
              </a:solidFill>
              <a:latin typeface="Arial Narrow"/>
              <a:ea typeface="Arial Narrow"/>
              <a:cs typeface="Arial Narrow"/>
              <a:sym typeface="Arial Narrow"/>
            </a:endParaRPr>
          </a:p>
          <a:p>
            <a:pPr indent="0" lvl="0" marL="0" marR="0" rtl="0" algn="l">
              <a:spcBef>
                <a:spcPts val="500"/>
              </a:spcBef>
              <a:spcAft>
                <a:spcPts val="0"/>
              </a:spcAft>
              <a:buClr>
                <a:srgbClr val="2DA2BF"/>
              </a:buClr>
              <a:buSzPts val="2125"/>
              <a:buFont typeface="Arial"/>
              <a:buNone/>
            </a:pPr>
            <a:r>
              <a:t/>
            </a:r>
            <a:endParaRPr sz="2500">
              <a:solidFill>
                <a:schemeClr val="lt1"/>
              </a:solidFill>
              <a:latin typeface="Arial Narrow"/>
              <a:ea typeface="Arial Narrow"/>
              <a:cs typeface="Arial Narrow"/>
              <a:sym typeface="Arial Narrow"/>
            </a:endParaRPr>
          </a:p>
          <a:p>
            <a:pPr indent="0" lvl="0" marL="0" marR="0" rtl="0" algn="l">
              <a:spcBef>
                <a:spcPts val="500"/>
              </a:spcBef>
              <a:spcAft>
                <a:spcPts val="0"/>
              </a:spcAft>
              <a:buClr>
                <a:srgbClr val="2DA2BF"/>
              </a:buClr>
              <a:buSzPts val="2125"/>
              <a:buFont typeface="Arial"/>
              <a:buNone/>
            </a:pPr>
            <a:r>
              <a:t/>
            </a:r>
            <a:endParaRPr sz="2500">
              <a:solidFill>
                <a:schemeClr val="lt1"/>
              </a:solidFill>
              <a:latin typeface="Arial Narrow"/>
              <a:ea typeface="Arial Narrow"/>
              <a:cs typeface="Arial Narrow"/>
              <a:sym typeface="Arial Narrow"/>
            </a:endParaRPr>
          </a:p>
          <a:p>
            <a:pPr indent="0" lvl="0" marL="0" marR="0" rtl="0" algn="l">
              <a:spcBef>
                <a:spcPts val="720"/>
              </a:spcBef>
              <a:spcAft>
                <a:spcPts val="0"/>
              </a:spcAft>
              <a:buClr>
                <a:srgbClr val="2DA2BF"/>
              </a:buClr>
              <a:buSzPts val="3060"/>
              <a:buFont typeface="Arial"/>
              <a:buNone/>
            </a:pPr>
            <a:r>
              <a:rPr lang="en-US" sz="3600">
                <a:solidFill>
                  <a:schemeClr val="lt1"/>
                </a:solidFill>
                <a:latin typeface="Arial Narrow"/>
                <a:ea typeface="Arial Narrow"/>
                <a:cs typeface="Arial Narrow"/>
                <a:sym typeface="Arial Narrow"/>
              </a:rPr>
              <a:t>Energy.Maryland.gov</a:t>
            </a:r>
            <a:endParaRPr sz="2500">
              <a:solidFill>
                <a:schemeClr val="lt1"/>
              </a:solidFill>
              <a:latin typeface="Arial Narrow"/>
              <a:ea typeface="Arial Narrow"/>
              <a:cs typeface="Arial Narrow"/>
              <a:sym typeface="Arial Narrow"/>
            </a:endParaRPr>
          </a:p>
        </p:txBody>
      </p:sp>
      <p:sp>
        <p:nvSpPr>
          <p:cNvPr id="266" name="Google Shape;266;p15"/>
          <p:cNvSpPr txBox="1"/>
          <p:nvPr/>
        </p:nvSpPr>
        <p:spPr>
          <a:xfrm>
            <a:off x="7890932" y="3438310"/>
            <a:ext cx="3429000" cy="12831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100">
                <a:solidFill>
                  <a:schemeClr val="dk1"/>
                </a:solidFill>
                <a:latin typeface="Calibri"/>
                <a:ea typeface="Calibri"/>
                <a:cs typeface="Calibri"/>
                <a:sym typeface="Calibri"/>
              </a:rPr>
              <a:t> </a:t>
            </a:r>
            <a:endParaRPr/>
          </a:p>
        </p:txBody>
      </p:sp>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Century Gothic"/>
              <a:buNone/>
            </a:pPr>
            <a:r>
              <a:rPr b="1" lang="en-US">
                <a:solidFill>
                  <a:schemeClr val="lt1"/>
                </a:solidFill>
                <a:latin typeface="Arial"/>
                <a:ea typeface="Arial"/>
                <a:cs typeface="Arial"/>
                <a:sym typeface="Arial"/>
              </a:rPr>
              <a:t>Strategic Energy Investment Fund (SEIF)</a:t>
            </a:r>
            <a:endParaRPr b="1">
              <a:solidFill>
                <a:schemeClr val="lt1"/>
              </a:solidFill>
              <a:latin typeface="Arial"/>
              <a:ea typeface="Arial"/>
              <a:cs typeface="Arial"/>
              <a:sym typeface="Arial"/>
            </a:endParaRPr>
          </a:p>
        </p:txBody>
      </p:sp>
      <p:sp>
        <p:nvSpPr>
          <p:cNvPr id="153" name="Google Shape;153;p2"/>
          <p:cNvSpPr txBox="1"/>
          <p:nvPr>
            <p:ph idx="12" type="sldNum"/>
          </p:nvPr>
        </p:nvSpPr>
        <p:spPr>
          <a:xfrm>
            <a:off x="9245600" y="6400800"/>
            <a:ext cx="2844800" cy="2730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54" name="Google Shape;154;p2"/>
          <p:cNvPicPr preferRelativeResize="0"/>
          <p:nvPr/>
        </p:nvPicPr>
        <p:blipFill rotWithShape="1">
          <a:blip r:embed="rId4">
            <a:alphaModFix/>
          </a:blip>
          <a:srcRect b="0" l="0" r="0" t="0"/>
          <a:stretch/>
        </p:blipFill>
        <p:spPr>
          <a:xfrm>
            <a:off x="228600" y="6049964"/>
            <a:ext cx="1782137" cy="661072"/>
          </a:xfrm>
          <a:prstGeom prst="rect">
            <a:avLst/>
          </a:prstGeom>
          <a:noFill/>
          <a:ln>
            <a:noFill/>
          </a:ln>
        </p:spPr>
      </p:pic>
      <p:sp>
        <p:nvSpPr>
          <p:cNvPr id="155" name="Google Shape;155;p2"/>
          <p:cNvSpPr/>
          <p:nvPr/>
        </p:nvSpPr>
        <p:spPr>
          <a:xfrm>
            <a:off x="0" y="1560125"/>
            <a:ext cx="12219600" cy="4155000"/>
          </a:xfrm>
          <a:prstGeom prst="rect">
            <a:avLst/>
          </a:prstGeom>
          <a:solidFill>
            <a:srgbClr val="F2F2F2">
              <a:alpha val="8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6" name="Google Shape;156;p2"/>
          <p:cNvSpPr txBox="1"/>
          <p:nvPr>
            <p:ph idx="1" type="body"/>
          </p:nvPr>
        </p:nvSpPr>
        <p:spPr>
          <a:xfrm>
            <a:off x="541990" y="1485913"/>
            <a:ext cx="11135700" cy="4495800"/>
          </a:xfrm>
          <a:prstGeom prst="rect">
            <a:avLst/>
          </a:prstGeom>
          <a:solidFill>
            <a:srgbClr val="D8D8D8">
              <a:alpha val="0"/>
            </a:srgbClr>
          </a:solid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1050"/>
              <a:buNone/>
            </a:pPr>
            <a:br>
              <a:rPr lang="en-US" sz="1050">
                <a:solidFill>
                  <a:schemeClr val="dk1"/>
                </a:solidFill>
              </a:rPr>
            </a:br>
            <a:r>
              <a:rPr lang="en-US">
                <a:solidFill>
                  <a:schemeClr val="dk1"/>
                </a:solidFill>
                <a:latin typeface="Arial"/>
                <a:ea typeface="Arial"/>
                <a:cs typeface="Arial"/>
                <a:sym typeface="Arial"/>
              </a:rPr>
              <a:t>Fund comprised of revenue from multiple sources intended to decrease energy demand and increase energy supply</a:t>
            </a:r>
            <a:endParaRPr>
              <a:latin typeface="Arial"/>
              <a:ea typeface="Arial"/>
              <a:cs typeface="Arial"/>
              <a:sym typeface="Arial"/>
            </a:endParaRPr>
          </a:p>
          <a:p>
            <a:pPr indent="-285750" lvl="1" marL="742950" rtl="0" algn="l">
              <a:spcBef>
                <a:spcPts val="560"/>
              </a:spcBef>
              <a:spcAft>
                <a:spcPts val="0"/>
              </a:spcAft>
              <a:buClr>
                <a:schemeClr val="dk1"/>
              </a:buClr>
              <a:buSzPts val="2800"/>
              <a:buChar char="–"/>
            </a:pPr>
            <a:r>
              <a:rPr lang="en-US"/>
              <a:t>Revenues from Regional Greenhouse Gas Initiative (RGGI) Auctions</a:t>
            </a:r>
            <a:endParaRPr/>
          </a:p>
          <a:p>
            <a:pPr indent="-285750" lvl="1" marL="742950" rtl="0" algn="l">
              <a:spcBef>
                <a:spcPts val="560"/>
              </a:spcBef>
              <a:spcAft>
                <a:spcPts val="0"/>
              </a:spcAft>
              <a:buClr>
                <a:schemeClr val="dk1"/>
              </a:buClr>
              <a:buSzPts val="2800"/>
              <a:buChar char="–"/>
            </a:pPr>
            <a:r>
              <a:rPr lang="en-US"/>
              <a:t>Renewable Portfolio Standard (RPS) Alternative Compliance Payments (ACP) </a:t>
            </a:r>
            <a:endParaRPr/>
          </a:p>
          <a:p>
            <a:pPr indent="-285750" lvl="1" marL="742950" rtl="0" algn="l">
              <a:spcBef>
                <a:spcPts val="560"/>
              </a:spcBef>
              <a:spcAft>
                <a:spcPts val="0"/>
              </a:spcAft>
              <a:buClr>
                <a:schemeClr val="dk1"/>
              </a:buClr>
              <a:buSzPts val="2800"/>
              <a:buChar char="–"/>
            </a:pPr>
            <a:r>
              <a:rPr lang="en-US"/>
              <a:t>Public Service Commission (PSC) orders </a:t>
            </a:r>
            <a:endParaRPr/>
          </a:p>
          <a:p>
            <a:pPr indent="-222250" lvl="1" marL="742950" rtl="0" algn="l">
              <a:spcBef>
                <a:spcPts val="200"/>
              </a:spcBef>
              <a:spcAft>
                <a:spcPts val="0"/>
              </a:spcAft>
              <a:buClr>
                <a:schemeClr val="dk1"/>
              </a:buClr>
              <a:buSzPts val="1000"/>
              <a:buNone/>
            </a:pPr>
            <a:r>
              <a:t/>
            </a:r>
            <a:endParaRPr sz="1000"/>
          </a:p>
          <a:p>
            <a:pPr indent="0" lvl="0" marL="0" rtl="0" algn="l">
              <a:spcBef>
                <a:spcPts val="640"/>
              </a:spcBef>
              <a:spcAft>
                <a:spcPts val="0"/>
              </a:spcAft>
              <a:buClr>
                <a:schemeClr val="dk1"/>
              </a:buClr>
              <a:buSzPts val="3200"/>
              <a:buNone/>
            </a:pPr>
            <a:r>
              <a:rPr lang="en-US">
                <a:solidFill>
                  <a:schemeClr val="dk1"/>
                </a:solidFill>
                <a:latin typeface="Arial"/>
                <a:ea typeface="Arial"/>
                <a:cs typeface="Arial"/>
                <a:sym typeface="Arial"/>
              </a:rPr>
              <a:t>Each revenue source comes with specific usage directives</a:t>
            </a:r>
            <a:endParaRPr>
              <a:latin typeface="Arial"/>
              <a:ea typeface="Arial"/>
              <a:cs typeface="Arial"/>
              <a:sym typeface="Arial"/>
            </a:endParaRPr>
          </a:p>
          <a:p>
            <a:pPr indent="0" lvl="0" marL="0" rtl="0" algn="l">
              <a:spcBef>
                <a:spcPts val="640"/>
              </a:spcBef>
              <a:spcAft>
                <a:spcPts val="0"/>
              </a:spcAft>
              <a:buClr>
                <a:schemeClr val="accent3"/>
              </a:buClr>
              <a:buSzPts val="3200"/>
              <a:buNone/>
            </a:pPr>
            <a:r>
              <a:t/>
            </a:r>
            <a:endParaRP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3"/>
          <p:cNvSpPr txBox="1"/>
          <p:nvPr>
            <p:ph type="title"/>
          </p:nvPr>
        </p:nvSpPr>
        <p:spPr>
          <a:xfrm>
            <a:off x="838200" y="250537"/>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b="1" lang="en-US" sz="4000">
                <a:solidFill>
                  <a:schemeClr val="lt1"/>
                </a:solidFill>
                <a:latin typeface="Arial"/>
                <a:ea typeface="Arial"/>
                <a:cs typeface="Arial"/>
                <a:sym typeface="Arial"/>
              </a:rPr>
              <a:t>Strategic Energy Investment Fund (SEIF)</a:t>
            </a:r>
            <a:endParaRPr b="1" sz="4000">
              <a:solidFill>
                <a:schemeClr val="lt1"/>
              </a:solidFill>
              <a:latin typeface="Arial"/>
              <a:ea typeface="Arial"/>
              <a:cs typeface="Arial"/>
              <a:sym typeface="Arial"/>
            </a:endParaRPr>
          </a:p>
        </p:txBody>
      </p:sp>
      <p:sp>
        <p:nvSpPr>
          <p:cNvPr id="163" name="Google Shape;163;p3"/>
          <p:cNvSpPr txBox="1"/>
          <p:nvPr>
            <p:ph idx="12" type="sldNum"/>
          </p:nvPr>
        </p:nvSpPr>
        <p:spPr>
          <a:xfrm>
            <a:off x="9245600" y="6400800"/>
            <a:ext cx="2844800" cy="2730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64" name="Google Shape;164;p3"/>
          <p:cNvPicPr preferRelativeResize="0"/>
          <p:nvPr/>
        </p:nvPicPr>
        <p:blipFill rotWithShape="1">
          <a:blip r:embed="rId4">
            <a:alphaModFix/>
          </a:blip>
          <a:srcRect b="0" l="0" r="0" t="0"/>
          <a:stretch/>
        </p:blipFill>
        <p:spPr>
          <a:xfrm>
            <a:off x="228600" y="6049964"/>
            <a:ext cx="1782137" cy="661072"/>
          </a:xfrm>
          <a:prstGeom prst="rect">
            <a:avLst/>
          </a:prstGeom>
          <a:noFill/>
          <a:ln>
            <a:noFill/>
          </a:ln>
        </p:spPr>
      </p:pic>
      <p:sp>
        <p:nvSpPr>
          <p:cNvPr id="165" name="Google Shape;165;p3"/>
          <p:cNvSpPr/>
          <p:nvPr/>
        </p:nvSpPr>
        <p:spPr>
          <a:xfrm>
            <a:off x="-27709" y="1524000"/>
            <a:ext cx="12219709" cy="4112635"/>
          </a:xfrm>
          <a:prstGeom prst="rect">
            <a:avLst/>
          </a:prstGeom>
          <a:solidFill>
            <a:srgbClr val="F2F2F2">
              <a:alpha val="8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6" name="Google Shape;166;p3"/>
          <p:cNvSpPr txBox="1"/>
          <p:nvPr>
            <p:ph idx="1" type="body"/>
          </p:nvPr>
        </p:nvSpPr>
        <p:spPr>
          <a:xfrm>
            <a:off x="609599" y="1600201"/>
            <a:ext cx="11582401" cy="3733799"/>
          </a:xfrm>
          <a:prstGeom prst="rect">
            <a:avLst/>
          </a:prstGeom>
          <a:solidFill>
            <a:srgbClr val="D8D8D8">
              <a:alpha val="0"/>
            </a:srgbClr>
          </a:solidFill>
          <a:ln>
            <a:noFill/>
          </a:ln>
        </p:spPr>
        <p:txBody>
          <a:bodyPr anchorCtr="0" anchor="t" bIns="45700" lIns="91425" spcFirstLastPara="1" rIns="91425" wrap="square" tIns="45700">
            <a:normAutofit fontScale="77500" lnSpcReduction="10000"/>
          </a:bodyPr>
          <a:lstStyle/>
          <a:p>
            <a:pPr indent="0" lvl="0" marL="0" rtl="0" algn="l">
              <a:spcBef>
                <a:spcPts val="0"/>
              </a:spcBef>
              <a:spcAft>
                <a:spcPts val="0"/>
              </a:spcAft>
              <a:buClr>
                <a:schemeClr val="dk1"/>
              </a:buClr>
              <a:buSzPct val="100000"/>
              <a:buNone/>
            </a:pPr>
            <a:r>
              <a:rPr lang="en-US" sz="3600">
                <a:solidFill>
                  <a:schemeClr val="dk1"/>
                </a:solidFill>
                <a:latin typeface="Arial"/>
                <a:ea typeface="Arial"/>
                <a:cs typeface="Arial"/>
                <a:sym typeface="Arial"/>
              </a:rPr>
              <a:t>Guiding statute:  </a:t>
            </a:r>
            <a:r>
              <a:rPr lang="en-US" sz="4000">
                <a:solidFill>
                  <a:schemeClr val="dk1"/>
                </a:solidFill>
                <a:latin typeface="Arial"/>
                <a:ea typeface="Arial"/>
                <a:cs typeface="Arial"/>
                <a:sym typeface="Arial"/>
              </a:rPr>
              <a:t>§ 9-20B </a:t>
            </a:r>
            <a:endParaRPr>
              <a:latin typeface="Arial"/>
              <a:ea typeface="Arial"/>
              <a:cs typeface="Arial"/>
              <a:sym typeface="Arial"/>
            </a:endParaRPr>
          </a:p>
          <a:p>
            <a:pPr indent="0" lvl="0" marL="0" rtl="0" algn="l">
              <a:spcBef>
                <a:spcPts val="666"/>
              </a:spcBef>
              <a:spcAft>
                <a:spcPts val="0"/>
              </a:spcAft>
              <a:buClr>
                <a:schemeClr val="dk1"/>
              </a:buClr>
              <a:buSzPct val="100000"/>
              <a:buNone/>
            </a:pPr>
            <a:r>
              <a:rPr lang="en-US" sz="3600">
                <a:solidFill>
                  <a:schemeClr val="dk1"/>
                </a:solidFill>
                <a:latin typeface="Arial"/>
                <a:ea typeface="Arial"/>
                <a:cs typeface="Arial"/>
                <a:sym typeface="Arial"/>
              </a:rPr>
              <a:t>SEIF statute directs the allocation of revenues from RGGI auctions to various sub-accounts</a:t>
            </a:r>
            <a:endParaRPr>
              <a:latin typeface="Arial"/>
              <a:ea typeface="Arial"/>
              <a:cs typeface="Arial"/>
              <a:sym typeface="Arial"/>
            </a:endParaRPr>
          </a:p>
          <a:p>
            <a:pPr indent="0" lvl="0" marL="0" rtl="0" algn="l">
              <a:spcBef>
                <a:spcPts val="666"/>
              </a:spcBef>
              <a:spcAft>
                <a:spcPts val="0"/>
              </a:spcAft>
              <a:buClr>
                <a:schemeClr val="dk1"/>
              </a:buClr>
              <a:buSzPct val="100000"/>
              <a:buNone/>
            </a:pPr>
            <a:r>
              <a:rPr lang="en-US" sz="3600">
                <a:solidFill>
                  <a:schemeClr val="dk1"/>
                </a:solidFill>
                <a:latin typeface="Arial"/>
                <a:ea typeface="Arial"/>
                <a:cs typeface="Arial"/>
                <a:sym typeface="Arial"/>
              </a:rPr>
              <a:t>Annual appropriations direct expenditures from sub-accounts</a:t>
            </a:r>
            <a:endParaRPr>
              <a:latin typeface="Arial"/>
              <a:ea typeface="Arial"/>
              <a:cs typeface="Arial"/>
              <a:sym typeface="Arial"/>
            </a:endParaRPr>
          </a:p>
          <a:p>
            <a:pPr indent="0" lvl="0" marL="0" rtl="0" algn="l">
              <a:spcBef>
                <a:spcPts val="666"/>
              </a:spcBef>
              <a:spcAft>
                <a:spcPts val="0"/>
              </a:spcAft>
              <a:buClr>
                <a:schemeClr val="dk1"/>
              </a:buClr>
              <a:buSzPct val="100000"/>
              <a:buNone/>
            </a:pPr>
            <a:r>
              <a:rPr lang="en-US" sz="3600">
                <a:solidFill>
                  <a:schemeClr val="dk1"/>
                </a:solidFill>
                <a:latin typeface="Arial"/>
                <a:ea typeface="Arial"/>
                <a:cs typeface="Arial"/>
                <a:sym typeface="Arial"/>
              </a:rPr>
              <a:t>Maryland Department of the Environment (MDE) provides management &amp; oversight of the RGGI auction program of allowances </a:t>
            </a:r>
            <a:endParaRPr>
              <a:latin typeface="Arial"/>
              <a:ea typeface="Arial"/>
              <a:cs typeface="Arial"/>
              <a:sym typeface="Arial"/>
            </a:endParaRPr>
          </a:p>
          <a:p>
            <a:pPr indent="0" lvl="0" marL="0" rtl="0" algn="l">
              <a:spcBef>
                <a:spcPts val="666"/>
              </a:spcBef>
              <a:spcAft>
                <a:spcPts val="0"/>
              </a:spcAft>
              <a:buClr>
                <a:schemeClr val="dk1"/>
              </a:buClr>
              <a:buSzPct val="100000"/>
              <a:buNone/>
            </a:pPr>
            <a:r>
              <a:rPr lang="en-US" sz="3600">
                <a:solidFill>
                  <a:schemeClr val="dk1"/>
                </a:solidFill>
                <a:latin typeface="Arial"/>
                <a:ea typeface="Arial"/>
                <a:cs typeface="Arial"/>
                <a:sym typeface="Arial"/>
              </a:rPr>
              <a:t>MEA administers the SEIF</a:t>
            </a:r>
            <a:endParaRPr>
              <a:latin typeface="Arial"/>
              <a:ea typeface="Arial"/>
              <a:cs typeface="Arial"/>
              <a:sym typeface="Arial"/>
            </a:endParaRPr>
          </a:p>
          <a:p>
            <a:pPr indent="0" lvl="0" marL="0" rtl="0" algn="l">
              <a:spcBef>
                <a:spcPts val="666"/>
              </a:spcBef>
              <a:spcAft>
                <a:spcPts val="0"/>
              </a:spcAft>
              <a:buClr>
                <a:schemeClr val="accent3"/>
              </a:buClr>
              <a:buSzPct val="100000"/>
              <a:buNone/>
            </a:pPr>
            <a:r>
              <a:t/>
            </a:r>
            <a:endParaRPr sz="3600">
              <a:latin typeface="Arial"/>
              <a:ea typeface="Arial"/>
              <a:cs typeface="Arial"/>
              <a:sym typeface="Arial"/>
            </a:endParaRPr>
          </a:p>
        </p:txBody>
      </p:sp>
    </p:spTree>
  </p:cSld>
  <p:clrMapOvr>
    <a:masterClrMapping/>
  </p:clrMapOvr>
  <p:transition spd="med">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4"/>
          <p:cNvSpPr txBox="1"/>
          <p:nvPr>
            <p:ph idx="12" type="sldNum"/>
          </p:nvPr>
        </p:nvSpPr>
        <p:spPr>
          <a:xfrm>
            <a:off x="9245600" y="6400800"/>
            <a:ext cx="2844800" cy="2730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73" name="Google Shape;173;p4"/>
          <p:cNvPicPr preferRelativeResize="0"/>
          <p:nvPr/>
        </p:nvPicPr>
        <p:blipFill rotWithShape="1">
          <a:blip r:embed="rId4">
            <a:alphaModFix/>
          </a:blip>
          <a:srcRect b="0" l="0" r="0" t="0"/>
          <a:stretch/>
        </p:blipFill>
        <p:spPr>
          <a:xfrm>
            <a:off x="609600" y="6129332"/>
            <a:ext cx="1466193" cy="542936"/>
          </a:xfrm>
          <a:prstGeom prst="rect">
            <a:avLst/>
          </a:prstGeom>
          <a:noFill/>
          <a:ln>
            <a:noFill/>
          </a:ln>
        </p:spPr>
      </p:pic>
      <p:sp>
        <p:nvSpPr>
          <p:cNvPr id="174" name="Google Shape;174;p4"/>
          <p:cNvSpPr/>
          <p:nvPr/>
        </p:nvSpPr>
        <p:spPr>
          <a:xfrm>
            <a:off x="0" y="1580350"/>
            <a:ext cx="12192000" cy="3949800"/>
          </a:xfrm>
          <a:prstGeom prst="rect">
            <a:avLst/>
          </a:prstGeom>
          <a:solidFill>
            <a:srgbClr val="F2F2F2">
              <a:alpha val="8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5" name="Google Shape;175;p4"/>
          <p:cNvSpPr txBox="1"/>
          <p:nvPr>
            <p:ph idx="1" type="body"/>
          </p:nvPr>
        </p:nvSpPr>
        <p:spPr>
          <a:xfrm>
            <a:off x="990600" y="1580351"/>
            <a:ext cx="10210800" cy="3525049"/>
          </a:xfrm>
          <a:prstGeom prst="rect">
            <a:avLst/>
          </a:prstGeom>
          <a:solidFill>
            <a:srgbClr val="B7DEE8">
              <a:alpha val="0"/>
            </a:srgbClr>
          </a:solidFill>
          <a:ln>
            <a:noFill/>
          </a:ln>
        </p:spPr>
        <p:txBody>
          <a:bodyPr anchorCtr="0" anchor="t" bIns="45700" lIns="91425" spcFirstLastPara="1" rIns="91425" wrap="square" tIns="45700">
            <a:normAutofit fontScale="70000" lnSpcReduction="20000"/>
          </a:bodyPr>
          <a:lstStyle/>
          <a:p>
            <a:pPr indent="-215900" lvl="1" marL="742950" rtl="0" algn="l">
              <a:spcBef>
                <a:spcPts val="0"/>
              </a:spcBef>
              <a:spcAft>
                <a:spcPts val="0"/>
              </a:spcAft>
              <a:buClr>
                <a:schemeClr val="dk1"/>
              </a:buClr>
              <a:buSzPct val="73288"/>
              <a:buFont typeface="Noto Sans Symbols"/>
              <a:buNone/>
            </a:pPr>
            <a:r>
              <a:t/>
            </a:r>
            <a:endParaRPr sz="1500"/>
          </a:p>
          <a:p>
            <a:pPr indent="0" lvl="0" marL="0" rtl="0" algn="l">
              <a:spcBef>
                <a:spcPts val="640"/>
              </a:spcBef>
              <a:spcAft>
                <a:spcPts val="0"/>
              </a:spcAft>
              <a:buClr>
                <a:schemeClr val="dk1"/>
              </a:buClr>
              <a:buSzPct val="88866"/>
              <a:buNone/>
            </a:pPr>
            <a:r>
              <a:rPr lang="en-US" sz="3600">
                <a:solidFill>
                  <a:schemeClr val="dk1"/>
                </a:solidFill>
                <a:latin typeface="Arial"/>
                <a:ea typeface="Arial"/>
                <a:cs typeface="Arial"/>
                <a:sym typeface="Arial"/>
              </a:rPr>
              <a:t>MEA’s 3 Prime Directives in Administering the SEIF per § 9-20B-05</a:t>
            </a:r>
            <a:endParaRPr sz="3600">
              <a:latin typeface="Arial"/>
              <a:ea typeface="Arial"/>
              <a:cs typeface="Arial"/>
              <a:sym typeface="Arial"/>
            </a:endParaRPr>
          </a:p>
          <a:p>
            <a:pPr indent="-250230" lvl="1" marL="742950" rtl="0" algn="l">
              <a:spcBef>
                <a:spcPts val="560"/>
              </a:spcBef>
              <a:spcAft>
                <a:spcPts val="0"/>
              </a:spcAft>
              <a:buClr>
                <a:schemeClr val="dk1"/>
              </a:buClr>
              <a:buSzPct val="100000"/>
              <a:buChar char="–"/>
            </a:pPr>
            <a:r>
              <a:rPr lang="en-US" sz="3200"/>
              <a:t>Ensure SEIF resources are utilized only to carry out the purposes of the Program</a:t>
            </a:r>
            <a:endParaRPr sz="3200"/>
          </a:p>
          <a:p>
            <a:pPr indent="-250230" lvl="1" marL="742950" rtl="0" algn="l">
              <a:spcBef>
                <a:spcPts val="560"/>
              </a:spcBef>
              <a:spcAft>
                <a:spcPts val="0"/>
              </a:spcAft>
              <a:buClr>
                <a:schemeClr val="dk1"/>
              </a:buClr>
              <a:buSzPct val="100000"/>
              <a:buChar char="–"/>
            </a:pPr>
            <a:r>
              <a:rPr lang="en-US" sz="3200"/>
              <a:t>Fund may not be used for the general obligations of government </a:t>
            </a:r>
            <a:endParaRPr sz="3200"/>
          </a:p>
          <a:p>
            <a:pPr indent="-250230" lvl="1" marL="742950" rtl="0" algn="l">
              <a:spcBef>
                <a:spcPts val="560"/>
              </a:spcBef>
              <a:spcAft>
                <a:spcPts val="0"/>
              </a:spcAft>
              <a:buClr>
                <a:schemeClr val="dk1"/>
              </a:buClr>
              <a:buSzPct val="100000"/>
              <a:buChar char="–"/>
            </a:pPr>
            <a:r>
              <a:rPr lang="en-US" sz="3200"/>
              <a:t>Fund expenditures only made by an appropriation or budget amendment</a:t>
            </a:r>
            <a:endParaRPr sz="3200"/>
          </a:p>
          <a:p>
            <a:pPr indent="-107950" lvl="1" marL="742950" rtl="0" algn="l">
              <a:spcBef>
                <a:spcPts val="560"/>
              </a:spcBef>
              <a:spcAft>
                <a:spcPts val="0"/>
              </a:spcAft>
              <a:buClr>
                <a:schemeClr val="dk1"/>
              </a:buClr>
              <a:buSzPct val="100000"/>
              <a:buFont typeface="Noto Sans Symbols"/>
              <a:buNone/>
            </a:pPr>
            <a:r>
              <a:t/>
            </a:r>
            <a:endParaRPr/>
          </a:p>
          <a:p>
            <a:pPr indent="-107950" lvl="1" marL="742950" rtl="0" algn="l">
              <a:spcBef>
                <a:spcPts val="560"/>
              </a:spcBef>
              <a:spcAft>
                <a:spcPts val="0"/>
              </a:spcAft>
              <a:buClr>
                <a:schemeClr val="dk1"/>
              </a:buClr>
              <a:buSzPct val="100000"/>
              <a:buFont typeface="Noto Sans Symbols"/>
              <a:buNone/>
            </a:pPr>
            <a:r>
              <a:t/>
            </a:r>
            <a:endParaRPr/>
          </a:p>
          <a:p>
            <a:pPr indent="0" lvl="1" marL="457200" rtl="0" algn="l">
              <a:spcBef>
                <a:spcPts val="560"/>
              </a:spcBef>
              <a:spcAft>
                <a:spcPts val="0"/>
              </a:spcAft>
              <a:buClr>
                <a:schemeClr val="dk1"/>
              </a:buClr>
              <a:buSzPct val="100000"/>
              <a:buNone/>
            </a:pPr>
            <a:r>
              <a:t/>
            </a:r>
            <a:endParaRPr/>
          </a:p>
          <a:p>
            <a:pPr indent="0" lvl="0" marL="0" rtl="0" algn="l">
              <a:spcBef>
                <a:spcPts val="720"/>
              </a:spcBef>
              <a:spcAft>
                <a:spcPts val="0"/>
              </a:spcAft>
              <a:buClr>
                <a:schemeClr val="accent3"/>
              </a:buClr>
              <a:buSzPct val="100000"/>
              <a:buNone/>
            </a:pPr>
            <a:r>
              <a:t/>
            </a:r>
            <a:endParaRPr sz="3600"/>
          </a:p>
        </p:txBody>
      </p:sp>
      <p:sp>
        <p:nvSpPr>
          <p:cNvPr id="176" name="Google Shape;176;p4"/>
          <p:cNvSpPr txBox="1"/>
          <p:nvPr/>
        </p:nvSpPr>
        <p:spPr>
          <a:xfrm>
            <a:off x="762000" y="247079"/>
            <a:ext cx="10972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Century Gothic"/>
              <a:buNone/>
            </a:pPr>
            <a:r>
              <a:rPr b="1" i="0" lang="en-US" sz="4400" u="none" cap="none" strike="noStrike">
                <a:solidFill>
                  <a:schemeClr val="lt1"/>
                </a:solidFill>
              </a:rPr>
              <a:t>Strategic Energy Investment Fund (SEIF)</a:t>
            </a:r>
            <a:endParaRPr b="1" i="0" sz="4400" u="none" cap="none" strike="noStrike">
              <a:solidFill>
                <a:schemeClr val="lt1"/>
              </a:solidFill>
            </a:endParaRPr>
          </a:p>
        </p:txBody>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5"/>
          <p:cNvSpPr txBox="1"/>
          <p:nvPr>
            <p:ph idx="12" type="sldNum"/>
          </p:nvPr>
        </p:nvSpPr>
        <p:spPr>
          <a:xfrm>
            <a:off x="9245600" y="6400800"/>
            <a:ext cx="2844800" cy="2730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3" name="Google Shape;183;p5"/>
          <p:cNvPicPr preferRelativeResize="0"/>
          <p:nvPr/>
        </p:nvPicPr>
        <p:blipFill rotWithShape="1">
          <a:blip r:embed="rId4">
            <a:alphaModFix/>
          </a:blip>
          <a:srcRect b="0" l="0" r="0" t="0"/>
          <a:stretch/>
        </p:blipFill>
        <p:spPr>
          <a:xfrm>
            <a:off x="228600" y="6049964"/>
            <a:ext cx="1782137" cy="661072"/>
          </a:xfrm>
          <a:prstGeom prst="rect">
            <a:avLst/>
          </a:prstGeom>
          <a:noFill/>
          <a:ln>
            <a:noFill/>
          </a:ln>
        </p:spPr>
      </p:pic>
      <p:sp>
        <p:nvSpPr>
          <p:cNvPr id="184" name="Google Shape;184;p5"/>
          <p:cNvSpPr txBox="1"/>
          <p:nvPr/>
        </p:nvSpPr>
        <p:spPr>
          <a:xfrm>
            <a:off x="419100" y="1222249"/>
            <a:ext cx="11353800" cy="792162"/>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lt1"/>
              </a:buClr>
              <a:buSzPts val="3800"/>
              <a:buFont typeface="Century Gothic"/>
              <a:buNone/>
            </a:pPr>
            <a:r>
              <a:rPr b="1" i="0" lang="en-US" sz="3800" u="none" cap="none" strike="noStrike">
                <a:solidFill>
                  <a:schemeClr val="lt1"/>
                </a:solidFill>
                <a:latin typeface="Century Gothic"/>
                <a:ea typeface="Century Gothic"/>
                <a:cs typeface="Century Gothic"/>
                <a:sym typeface="Century Gothic"/>
              </a:rPr>
              <a:t>RGGI Revenue Allocation to SEIF Sub-Accounts</a:t>
            </a:r>
            <a:endParaRPr/>
          </a:p>
        </p:txBody>
      </p:sp>
      <p:graphicFrame>
        <p:nvGraphicFramePr>
          <p:cNvPr id="185" name="Google Shape;185;p5"/>
          <p:cNvGraphicFramePr/>
          <p:nvPr/>
        </p:nvGraphicFramePr>
        <p:xfrm>
          <a:off x="2286000" y="2230881"/>
          <a:ext cx="3000000" cy="3000000"/>
        </p:xfrm>
        <a:graphic>
          <a:graphicData uri="http://schemas.openxmlformats.org/drawingml/2006/table">
            <a:tbl>
              <a:tblPr>
                <a:gradFill>
                  <a:gsLst>
                    <a:gs pos="0">
                      <a:srgbClr val="9BE9FF"/>
                    </a:gs>
                    <a:gs pos="35000">
                      <a:srgbClr val="B8F1FF"/>
                    </a:gs>
                    <a:gs pos="100000">
                      <a:srgbClr val="E2FBFF"/>
                    </a:gs>
                  </a:gsLst>
                  <a:lin ang="16200000" scaled="0"/>
                </a:gradFill>
                <a:tableStyleId>{5935B599-C8F1-4F93-9C0D-C34EBB9C07CB}</a:tableStyleId>
              </a:tblPr>
              <a:tblGrid>
                <a:gridCol w="3505200"/>
                <a:gridCol w="1905000"/>
                <a:gridCol w="1752600"/>
              </a:tblGrid>
              <a:tr h="609600">
                <a:tc>
                  <a:txBody>
                    <a:bodyPr/>
                    <a:lstStyle/>
                    <a:p>
                      <a:pPr indent="0" lvl="0" marL="0" marR="0" rtl="0" algn="ctr">
                        <a:spcBef>
                          <a:spcPts val="0"/>
                        </a:spcBef>
                        <a:spcAft>
                          <a:spcPts val="0"/>
                        </a:spcAft>
                        <a:buNone/>
                      </a:pPr>
                      <a:r>
                        <a:rPr lang="en-US" sz="2800" u="none" cap="none" strike="noStrike"/>
                        <a:t>DHS/EUSP </a:t>
                      </a:r>
                      <a:endParaRPr b="0" i="0" sz="2800" u="none" cap="none" strike="noStrike">
                        <a:latin typeface="Arial"/>
                        <a:ea typeface="Arial"/>
                        <a:cs typeface="Arial"/>
                        <a:sym typeface="Arial"/>
                      </a:endParaRPr>
                    </a:p>
                  </a:txBody>
                  <a:tcPr marT="6350" marB="0" marR="6350" marL="6350" anchor="ctr"/>
                </a:tc>
                <a:tc>
                  <a:txBody>
                    <a:bodyPr/>
                    <a:lstStyle/>
                    <a:p>
                      <a:pPr indent="0" lvl="0" marL="0" marR="0" rtl="0" algn="ctr">
                        <a:spcBef>
                          <a:spcPts val="0"/>
                        </a:spcBef>
                        <a:spcAft>
                          <a:spcPts val="0"/>
                        </a:spcAft>
                        <a:buNone/>
                      </a:pPr>
                      <a:r>
                        <a:rPr lang="en-US" sz="2800" u="none" cap="none" strike="noStrike"/>
                        <a:t>At Least </a:t>
                      </a:r>
                      <a:endParaRPr b="0" i="0" sz="2800" u="none" cap="none" strike="noStrike">
                        <a:solidFill>
                          <a:schemeClr val="dk1"/>
                        </a:solidFill>
                        <a:latin typeface="Arial"/>
                        <a:ea typeface="Arial"/>
                        <a:cs typeface="Arial"/>
                        <a:sym typeface="Arial"/>
                      </a:endParaRPr>
                    </a:p>
                  </a:txBody>
                  <a:tcPr marT="6350" marB="0" marR="6350" marL="6350" anchor="ctr"/>
                </a:tc>
                <a:tc>
                  <a:txBody>
                    <a:bodyPr/>
                    <a:lstStyle/>
                    <a:p>
                      <a:pPr indent="0" lvl="0" marL="0" marR="0" rtl="0" algn="ctr">
                        <a:spcBef>
                          <a:spcPts val="0"/>
                        </a:spcBef>
                        <a:spcAft>
                          <a:spcPts val="0"/>
                        </a:spcAft>
                        <a:buNone/>
                      </a:pPr>
                      <a:r>
                        <a:rPr lang="en-US" sz="2800" u="none" cap="none" strike="noStrike"/>
                        <a:t>50%</a:t>
                      </a:r>
                      <a:endParaRPr b="0" i="0" sz="2800" u="none" cap="none" strike="noStrike">
                        <a:latin typeface="Arial"/>
                        <a:ea typeface="Arial"/>
                        <a:cs typeface="Arial"/>
                        <a:sym typeface="Arial"/>
                      </a:endParaRPr>
                    </a:p>
                  </a:txBody>
                  <a:tcPr marT="6350" marB="0" marR="6350" marL="6350" anchor="ctr"/>
                </a:tc>
              </a:tr>
              <a:tr h="533400">
                <a:tc>
                  <a:txBody>
                    <a:bodyPr/>
                    <a:lstStyle/>
                    <a:p>
                      <a:pPr indent="0" lvl="0" marL="0" marR="0" rtl="0" algn="ctr">
                        <a:spcBef>
                          <a:spcPts val="0"/>
                        </a:spcBef>
                        <a:spcAft>
                          <a:spcPts val="0"/>
                        </a:spcAft>
                        <a:buNone/>
                      </a:pPr>
                      <a:r>
                        <a:rPr lang="en-US" sz="2800" u="none" cap="none" strike="noStrike"/>
                        <a:t>EE L/M </a:t>
                      </a:r>
                      <a:endParaRPr b="0" i="0" sz="2800" u="none" cap="none" strike="noStrike">
                        <a:latin typeface="Arial"/>
                        <a:ea typeface="Arial"/>
                        <a:cs typeface="Arial"/>
                        <a:sym typeface="Arial"/>
                      </a:endParaRPr>
                    </a:p>
                  </a:txBody>
                  <a:tcPr marT="6350" marB="0" marR="6350" marL="6350" anchor="ctr"/>
                </a:tc>
                <a:tc>
                  <a:txBody>
                    <a:bodyPr/>
                    <a:lstStyle/>
                    <a:p>
                      <a:pPr indent="0" lvl="0" marL="0" marR="0" rtl="0" algn="ctr">
                        <a:spcBef>
                          <a:spcPts val="0"/>
                        </a:spcBef>
                        <a:spcAft>
                          <a:spcPts val="0"/>
                        </a:spcAft>
                        <a:buNone/>
                      </a:pPr>
                      <a:r>
                        <a:rPr lang="en-US" sz="2800" u="none" cap="none" strike="noStrike"/>
                        <a:t>At Least </a:t>
                      </a:r>
                      <a:endParaRPr b="0" i="0" sz="2800" u="none" cap="none" strike="noStrike">
                        <a:solidFill>
                          <a:schemeClr val="dk1"/>
                        </a:solidFill>
                        <a:latin typeface="Arial"/>
                        <a:ea typeface="Arial"/>
                        <a:cs typeface="Arial"/>
                        <a:sym typeface="Arial"/>
                      </a:endParaRPr>
                    </a:p>
                  </a:txBody>
                  <a:tcPr marT="6350" marB="0" marR="6350" marL="6350" anchor="ctr"/>
                </a:tc>
                <a:tc>
                  <a:txBody>
                    <a:bodyPr/>
                    <a:lstStyle/>
                    <a:p>
                      <a:pPr indent="0" lvl="0" marL="0" marR="0" rtl="0" algn="ctr">
                        <a:spcBef>
                          <a:spcPts val="0"/>
                        </a:spcBef>
                        <a:spcAft>
                          <a:spcPts val="0"/>
                        </a:spcAft>
                        <a:buNone/>
                      </a:pPr>
                      <a:r>
                        <a:rPr lang="en-US" sz="2800" u="none" cap="none" strike="noStrike"/>
                        <a:t>10%</a:t>
                      </a:r>
                      <a:endParaRPr b="0" i="0" sz="2800" u="none" cap="none" strike="noStrike">
                        <a:latin typeface="Arial"/>
                        <a:ea typeface="Arial"/>
                        <a:cs typeface="Arial"/>
                        <a:sym typeface="Arial"/>
                      </a:endParaRPr>
                    </a:p>
                  </a:txBody>
                  <a:tcPr marT="6350" marB="0" marR="6350" marL="6350" anchor="ctr"/>
                </a:tc>
              </a:tr>
              <a:tr h="609600">
                <a:tc>
                  <a:txBody>
                    <a:bodyPr/>
                    <a:lstStyle/>
                    <a:p>
                      <a:pPr indent="0" lvl="0" marL="0" marR="0" rtl="0" algn="ctr">
                        <a:spcBef>
                          <a:spcPts val="0"/>
                        </a:spcBef>
                        <a:spcAft>
                          <a:spcPts val="0"/>
                        </a:spcAft>
                        <a:buNone/>
                      </a:pPr>
                      <a:r>
                        <a:rPr lang="en-US" sz="2800" u="none" cap="none" strike="noStrike"/>
                        <a:t>EE Other</a:t>
                      </a:r>
                      <a:endParaRPr b="0" i="0" sz="2800" u="none" cap="none" strike="noStrike">
                        <a:latin typeface="Arial"/>
                        <a:ea typeface="Arial"/>
                        <a:cs typeface="Arial"/>
                        <a:sym typeface="Arial"/>
                      </a:endParaRPr>
                    </a:p>
                  </a:txBody>
                  <a:tcPr marT="6350" marB="0" marR="6350" marL="6350" anchor="ctr"/>
                </a:tc>
                <a:tc>
                  <a:txBody>
                    <a:bodyPr/>
                    <a:lstStyle/>
                    <a:p>
                      <a:pPr indent="0" lvl="0" marL="0" marR="0" rtl="0" algn="ctr">
                        <a:spcBef>
                          <a:spcPts val="0"/>
                        </a:spcBef>
                        <a:spcAft>
                          <a:spcPts val="0"/>
                        </a:spcAft>
                        <a:buNone/>
                      </a:pPr>
                      <a:r>
                        <a:rPr lang="en-US" sz="2800" u="none" cap="none" strike="noStrike"/>
                        <a:t>At Least </a:t>
                      </a:r>
                      <a:endParaRPr b="0" i="0" sz="2800" u="none" cap="none" strike="noStrike">
                        <a:solidFill>
                          <a:schemeClr val="dk1"/>
                        </a:solidFill>
                        <a:latin typeface="Arial"/>
                        <a:ea typeface="Arial"/>
                        <a:cs typeface="Arial"/>
                        <a:sym typeface="Arial"/>
                      </a:endParaRPr>
                    </a:p>
                  </a:txBody>
                  <a:tcPr marT="6350" marB="0" marR="6350" marL="6350" anchor="ctr"/>
                </a:tc>
                <a:tc>
                  <a:txBody>
                    <a:bodyPr/>
                    <a:lstStyle/>
                    <a:p>
                      <a:pPr indent="0" lvl="0" marL="0" marR="0" rtl="0" algn="ctr">
                        <a:spcBef>
                          <a:spcPts val="0"/>
                        </a:spcBef>
                        <a:spcAft>
                          <a:spcPts val="0"/>
                        </a:spcAft>
                        <a:buNone/>
                      </a:pPr>
                      <a:r>
                        <a:rPr lang="en-US" sz="2800" u="none" cap="none" strike="noStrike"/>
                        <a:t>10%</a:t>
                      </a:r>
                      <a:endParaRPr b="0" i="0" sz="2800" u="none" cap="none" strike="noStrike">
                        <a:latin typeface="Arial"/>
                        <a:ea typeface="Arial"/>
                        <a:cs typeface="Arial"/>
                        <a:sym typeface="Arial"/>
                      </a:endParaRPr>
                    </a:p>
                  </a:txBody>
                  <a:tcPr marT="6350" marB="0" marR="6350" marL="6350" anchor="ctr"/>
                </a:tc>
              </a:tr>
              <a:tr h="609600">
                <a:tc>
                  <a:txBody>
                    <a:bodyPr/>
                    <a:lstStyle/>
                    <a:p>
                      <a:pPr indent="0" lvl="0" marL="0" marR="0" rtl="0" algn="ctr">
                        <a:spcBef>
                          <a:spcPts val="0"/>
                        </a:spcBef>
                        <a:spcAft>
                          <a:spcPts val="0"/>
                        </a:spcAft>
                        <a:buNone/>
                      </a:pPr>
                      <a:r>
                        <a:rPr lang="en-US" sz="2800" u="none" cap="none" strike="noStrike"/>
                        <a:t>RE</a:t>
                      </a:r>
                      <a:endParaRPr b="0" i="0" sz="2800" u="none" cap="none" strike="noStrike">
                        <a:latin typeface="Arial"/>
                        <a:ea typeface="Arial"/>
                        <a:cs typeface="Arial"/>
                        <a:sym typeface="Arial"/>
                      </a:endParaRPr>
                    </a:p>
                  </a:txBody>
                  <a:tcPr marT="6350" marB="0" marR="6350" marL="6350" anchor="ctr"/>
                </a:tc>
                <a:tc>
                  <a:txBody>
                    <a:bodyPr/>
                    <a:lstStyle/>
                    <a:p>
                      <a:pPr indent="0" lvl="0" marL="0" marR="0" rtl="0" algn="ctr">
                        <a:spcBef>
                          <a:spcPts val="0"/>
                        </a:spcBef>
                        <a:spcAft>
                          <a:spcPts val="0"/>
                        </a:spcAft>
                        <a:buNone/>
                      </a:pPr>
                      <a:r>
                        <a:rPr lang="en-US" sz="2800" u="none" cap="none" strike="noStrike"/>
                        <a:t>At Least</a:t>
                      </a:r>
                      <a:endParaRPr b="0" i="0" sz="2800" u="none" cap="none" strike="noStrike">
                        <a:solidFill>
                          <a:schemeClr val="dk1"/>
                        </a:solidFill>
                        <a:latin typeface="Arial"/>
                        <a:ea typeface="Arial"/>
                        <a:cs typeface="Arial"/>
                        <a:sym typeface="Arial"/>
                      </a:endParaRPr>
                    </a:p>
                  </a:txBody>
                  <a:tcPr marT="6350" marB="0" marR="6350" marL="6350" anchor="ctr"/>
                </a:tc>
                <a:tc>
                  <a:txBody>
                    <a:bodyPr/>
                    <a:lstStyle/>
                    <a:p>
                      <a:pPr indent="0" lvl="0" marL="0" marR="0" rtl="0" algn="ctr">
                        <a:spcBef>
                          <a:spcPts val="0"/>
                        </a:spcBef>
                        <a:spcAft>
                          <a:spcPts val="0"/>
                        </a:spcAft>
                        <a:buNone/>
                      </a:pPr>
                      <a:r>
                        <a:rPr lang="en-US" sz="2800" u="none" cap="none" strike="noStrike"/>
                        <a:t>20%</a:t>
                      </a:r>
                      <a:endParaRPr b="0" i="0" sz="2800" u="none" cap="none" strike="noStrike">
                        <a:latin typeface="Arial"/>
                        <a:ea typeface="Arial"/>
                        <a:cs typeface="Arial"/>
                        <a:sym typeface="Arial"/>
                      </a:endParaRPr>
                    </a:p>
                  </a:txBody>
                  <a:tcPr marT="6350" marB="0" marR="6350" marL="6350" anchor="ctr"/>
                </a:tc>
              </a:tr>
              <a:tr h="609600">
                <a:tc>
                  <a:txBody>
                    <a:bodyPr/>
                    <a:lstStyle/>
                    <a:p>
                      <a:pPr indent="0" lvl="0" marL="0" marR="0" rtl="0" algn="ctr">
                        <a:spcBef>
                          <a:spcPts val="0"/>
                        </a:spcBef>
                        <a:spcAft>
                          <a:spcPts val="0"/>
                        </a:spcAft>
                        <a:buNone/>
                      </a:pPr>
                      <a:r>
                        <a:rPr lang="en-US" sz="2800" u="none" cap="none" strike="noStrike"/>
                        <a:t>Admin</a:t>
                      </a:r>
                      <a:endParaRPr b="0" i="0" sz="2800" u="none" cap="none" strike="noStrike">
                        <a:latin typeface="Arial"/>
                        <a:ea typeface="Arial"/>
                        <a:cs typeface="Arial"/>
                        <a:sym typeface="Arial"/>
                      </a:endParaRPr>
                    </a:p>
                  </a:txBody>
                  <a:tcPr marT="6350" marB="0" marR="6350" marL="6350" anchor="ctr"/>
                </a:tc>
                <a:tc>
                  <a:txBody>
                    <a:bodyPr/>
                    <a:lstStyle/>
                    <a:p>
                      <a:pPr indent="0" lvl="0" marL="0" marR="0" rtl="0" algn="ctr">
                        <a:spcBef>
                          <a:spcPts val="0"/>
                        </a:spcBef>
                        <a:spcAft>
                          <a:spcPts val="0"/>
                        </a:spcAft>
                        <a:buNone/>
                      </a:pPr>
                      <a:r>
                        <a:rPr lang="en-US" sz="2800" u="none" cap="none" strike="noStrike"/>
                        <a:t>Up to </a:t>
                      </a:r>
                      <a:endParaRPr b="0" i="0" sz="2800" u="none" cap="none" strike="noStrike">
                        <a:solidFill>
                          <a:schemeClr val="dk1"/>
                        </a:solidFill>
                        <a:latin typeface="Arial"/>
                        <a:ea typeface="Arial"/>
                        <a:cs typeface="Arial"/>
                        <a:sym typeface="Arial"/>
                      </a:endParaRPr>
                    </a:p>
                  </a:txBody>
                  <a:tcPr marT="6350" marB="0" marR="6350" marL="6350" anchor="ctr"/>
                </a:tc>
                <a:tc>
                  <a:txBody>
                    <a:bodyPr/>
                    <a:lstStyle/>
                    <a:p>
                      <a:pPr indent="0" lvl="0" marL="0" marR="0" rtl="0" algn="ctr">
                        <a:spcBef>
                          <a:spcPts val="0"/>
                        </a:spcBef>
                        <a:spcAft>
                          <a:spcPts val="0"/>
                        </a:spcAft>
                        <a:buNone/>
                      </a:pPr>
                      <a:r>
                        <a:rPr lang="en-US" sz="2800" u="none" cap="none" strike="noStrike"/>
                        <a:t>  10%*</a:t>
                      </a:r>
                      <a:endParaRPr b="0" i="0" sz="2800" u="none" cap="none" strike="noStrike">
                        <a:latin typeface="Arial"/>
                        <a:ea typeface="Arial"/>
                        <a:cs typeface="Arial"/>
                        <a:sym typeface="Arial"/>
                      </a:endParaRPr>
                    </a:p>
                  </a:txBody>
                  <a:tcPr marT="6350" marB="0" marR="6350" marL="6350" anchor="ctr"/>
                </a:tc>
              </a:tr>
              <a:tr h="365675">
                <a:tc>
                  <a:txBody>
                    <a:bodyPr/>
                    <a:lstStyle/>
                    <a:p>
                      <a:pPr indent="0" lvl="0" marL="0" marR="0" rtl="0" algn="l">
                        <a:spcBef>
                          <a:spcPts val="0"/>
                        </a:spcBef>
                        <a:spcAft>
                          <a:spcPts val="0"/>
                        </a:spcAft>
                        <a:buNone/>
                      </a:pPr>
                      <a:r>
                        <a:t/>
                      </a:r>
                      <a:endParaRPr b="0" i="0" sz="2800" u="none" cap="none" strike="noStrike">
                        <a:latin typeface="Arial"/>
                        <a:ea typeface="Arial"/>
                        <a:cs typeface="Arial"/>
                        <a:sym typeface="Arial"/>
                      </a:endParaRPr>
                    </a:p>
                  </a:txBody>
                  <a:tcPr marT="6350" marB="0" marR="6350" marL="6350" anchor="b"/>
                </a:tc>
                <a:tc gridSpan="2">
                  <a:txBody>
                    <a:bodyPr/>
                    <a:lstStyle/>
                    <a:p>
                      <a:pPr indent="0" lvl="0" marL="0" marR="0" rtl="0" algn="l">
                        <a:spcBef>
                          <a:spcPts val="0"/>
                        </a:spcBef>
                        <a:spcAft>
                          <a:spcPts val="0"/>
                        </a:spcAft>
                        <a:buNone/>
                      </a:pPr>
                      <a:r>
                        <a:rPr lang="en-US" sz="2200" u="none" cap="none" strike="noStrike"/>
                        <a:t>        </a:t>
                      </a:r>
                      <a:r>
                        <a:rPr lang="en-US" sz="2000" u="none" cap="none" strike="noStrike"/>
                        <a:t>*Not to Exceed $5M</a:t>
                      </a:r>
                      <a:endParaRPr b="0" i="0" sz="2000" u="none" cap="none" strike="noStrike">
                        <a:solidFill>
                          <a:schemeClr val="dk1"/>
                        </a:solidFill>
                        <a:latin typeface="Arial"/>
                        <a:ea typeface="Arial"/>
                        <a:cs typeface="Arial"/>
                        <a:sym typeface="Arial"/>
                      </a:endParaRPr>
                    </a:p>
                  </a:txBody>
                  <a:tcPr marT="6350" marB="0" marR="6350" marL="6350" anchor="b"/>
                </a:tc>
                <a:tc hMerge="1"/>
              </a:tr>
            </a:tbl>
          </a:graphicData>
        </a:graphic>
      </p:graphicFrame>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6"/>
          <p:cNvSpPr txBox="1"/>
          <p:nvPr>
            <p:ph idx="2" type="body"/>
          </p:nvPr>
        </p:nvSpPr>
        <p:spPr>
          <a:xfrm>
            <a:off x="6883400" y="1905000"/>
            <a:ext cx="2565400" cy="3124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3"/>
              </a:buClr>
              <a:buSzPts val="2800"/>
              <a:buNone/>
            </a:pPr>
            <a:r>
              <a:t/>
            </a:r>
            <a:endParaRPr/>
          </a:p>
          <a:p>
            <a:pPr indent="-165100" lvl="0" marL="342900" rtl="0" algn="l">
              <a:spcBef>
                <a:spcPts val="560"/>
              </a:spcBef>
              <a:spcAft>
                <a:spcPts val="0"/>
              </a:spcAft>
              <a:buClr>
                <a:schemeClr val="accent3"/>
              </a:buClr>
              <a:buSzPts val="2800"/>
              <a:buNone/>
            </a:pPr>
            <a:r>
              <a:t/>
            </a:r>
            <a:endParaRPr/>
          </a:p>
        </p:txBody>
      </p:sp>
      <p:pic>
        <p:nvPicPr>
          <p:cNvPr id="192" name="Google Shape;192;p6"/>
          <p:cNvPicPr preferRelativeResize="0"/>
          <p:nvPr/>
        </p:nvPicPr>
        <p:blipFill rotWithShape="1">
          <a:blip r:embed="rId3">
            <a:alphaModFix/>
          </a:blip>
          <a:srcRect b="0" l="0" r="0" t="0"/>
          <a:stretch/>
        </p:blipFill>
        <p:spPr>
          <a:xfrm>
            <a:off x="0" y="76200"/>
            <a:ext cx="12192000" cy="6629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7"/>
          <p:cNvPicPr preferRelativeResize="0"/>
          <p:nvPr>
            <p:ph idx="2" type="body"/>
          </p:nvPr>
        </p:nvPicPr>
        <p:blipFill rotWithShape="1">
          <a:blip r:embed="rId3">
            <a:alphaModFix/>
          </a:blip>
          <a:srcRect b="0" l="0" r="0" t="0"/>
          <a:stretch/>
        </p:blipFill>
        <p:spPr>
          <a:xfrm>
            <a:off x="0" y="-9441"/>
            <a:ext cx="12192000" cy="6365793"/>
          </a:xfrm>
          <a:prstGeom prst="rect">
            <a:avLst/>
          </a:prstGeom>
          <a:noFill/>
          <a:ln>
            <a:noFill/>
          </a:ln>
        </p:spPr>
      </p:pic>
      <p:sp>
        <p:nvSpPr>
          <p:cNvPr id="198" name="Google Shape;198;p7"/>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rgbClr val="888888"/>
                </a:solidFill>
                <a:latin typeface="Calibri"/>
                <a:ea typeface="Calibri"/>
                <a:cs typeface="Calibri"/>
                <a:sym typeface="Calibri"/>
              </a:rPr>
              <a:t>Transition Brief</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8"/>
          <p:cNvSpPr txBox="1"/>
          <p:nvPr>
            <p:ph idx="11" type="ftr"/>
          </p:nvPr>
        </p:nvSpPr>
        <p:spPr>
          <a:xfrm>
            <a:off x="4165600" y="6356353"/>
            <a:ext cx="386080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rgbClr val="888888"/>
                </a:solidFill>
                <a:latin typeface="Calibri"/>
                <a:ea typeface="Calibri"/>
                <a:cs typeface="Calibri"/>
                <a:sym typeface="Calibri"/>
              </a:rPr>
              <a:t>Transition Brief</a:t>
            </a:r>
            <a:endParaRPr/>
          </a:p>
        </p:txBody>
      </p:sp>
      <p:pic>
        <p:nvPicPr>
          <p:cNvPr id="204" name="Google Shape;204;p8"/>
          <p:cNvPicPr preferRelativeResize="0"/>
          <p:nvPr/>
        </p:nvPicPr>
        <p:blipFill rotWithShape="1">
          <a:blip r:embed="rId3">
            <a:alphaModFix/>
          </a:blip>
          <a:srcRect b="0" l="0" r="0" t="0"/>
          <a:stretch/>
        </p:blipFill>
        <p:spPr>
          <a:xfrm>
            <a:off x="1" y="0"/>
            <a:ext cx="12192000" cy="6629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9"/>
          <p:cNvSpPr txBox="1"/>
          <p:nvPr>
            <p:ph idx="4294967295" type="title"/>
          </p:nvPr>
        </p:nvSpPr>
        <p:spPr>
          <a:xfrm>
            <a:off x="457200" y="135461"/>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Century Gothic"/>
              <a:buNone/>
            </a:pPr>
            <a:r>
              <a:rPr lang="en-US">
                <a:latin typeface="Arial"/>
                <a:ea typeface="Arial"/>
                <a:cs typeface="Arial"/>
                <a:sym typeface="Arial"/>
              </a:rPr>
              <a:t>RGGI Auction Price Mechanics</a:t>
            </a:r>
            <a:endParaRPr>
              <a:latin typeface="Arial"/>
              <a:ea typeface="Arial"/>
              <a:cs typeface="Arial"/>
              <a:sym typeface="Arial"/>
            </a:endParaRPr>
          </a:p>
        </p:txBody>
      </p:sp>
      <p:sp>
        <p:nvSpPr>
          <p:cNvPr id="210" name="Google Shape;210;p9"/>
          <p:cNvSpPr txBox="1"/>
          <p:nvPr/>
        </p:nvSpPr>
        <p:spPr>
          <a:xfrm>
            <a:off x="1447800" y="1442243"/>
            <a:ext cx="9677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rPr>
              <a:t>Minimum Reserve Price: </a:t>
            </a:r>
            <a:r>
              <a:rPr i="0" lang="en-US" sz="1800" u="none" cap="none" strike="noStrike">
                <a:solidFill>
                  <a:schemeClr val="dk1"/>
                </a:solidFill>
              </a:rPr>
              <a:t>As specified in Participating State regulations, the Minimum Reserve Price in calendar year 2014 was $2.00. Each calendar year thereafter, the Minimum Reserve Price is increased by 2.5% from the previous calendar year, rounded to the nearest whole cent. </a:t>
            </a:r>
            <a:endParaRPr/>
          </a:p>
        </p:txBody>
      </p:sp>
      <p:sp>
        <p:nvSpPr>
          <p:cNvPr id="211" name="Google Shape;211;p9"/>
          <p:cNvSpPr txBox="1"/>
          <p:nvPr/>
        </p:nvSpPr>
        <p:spPr>
          <a:xfrm>
            <a:off x="1447800" y="2642848"/>
            <a:ext cx="9982200" cy="203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rPr>
              <a:t>Cost Containment Reserve (CCR): </a:t>
            </a:r>
            <a:r>
              <a:rPr lang="en-US" sz="1800">
                <a:solidFill>
                  <a:schemeClr val="dk1"/>
                </a:solidFill>
              </a:rPr>
              <a:t>Designed to moderate the price of CO2 Allowances if the demand for allowances exceeds the Initial Offering (i.e., the CO2 Allowances that are offered for sale upon the opening of the auction) and the Interim Clearing Price exceeds the CCR Trigger Price. The CCR consists of 10% of the annual base budgets of the states. The CCR Trigger Price is the price which, if exceeded by the Interim Clearing Price, triggers a release of CO2 allowances from the CCR. The CCR Trigger Price was established at $13.00 for 2021 and will increase by 7% of the previous year each year thereafter. </a:t>
            </a:r>
            <a:endParaRPr/>
          </a:p>
        </p:txBody>
      </p:sp>
      <p:sp>
        <p:nvSpPr>
          <p:cNvPr id="212" name="Google Shape;212;p9"/>
          <p:cNvSpPr txBox="1"/>
          <p:nvPr/>
        </p:nvSpPr>
        <p:spPr>
          <a:xfrm>
            <a:off x="1447800" y="4659724"/>
            <a:ext cx="99822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rPr>
              <a:t>The Emissions Containment Reserve (ECR): </a:t>
            </a:r>
            <a:r>
              <a:rPr lang="en-US" sz="1800">
                <a:solidFill>
                  <a:schemeClr val="dk1"/>
                </a:solidFill>
              </a:rPr>
              <a:t>Designed to secure additional emissions reductions if the demand for allowances is close to the Initial Offering. The ECR consists of 10% of the annual base budgets of the states2 implementing the ECR. ECR Allowances are withheld, up to the ECR limit, if the Interim Clearing Price is less than the ECR Trigger Price. The ECR Trigger Price was established at $6.00 for 2021 and will increase by 7% of the previous year each year thereafter.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MEA Bright Spectrum">
      <a:dk1>
        <a:srgbClr val="000000"/>
      </a:dk1>
      <a:lt1>
        <a:srgbClr val="FFFFFF"/>
      </a:lt1>
      <a:dk2>
        <a:srgbClr val="1F497D"/>
      </a:dk2>
      <a:lt2>
        <a:srgbClr val="EEECE1"/>
      </a:lt2>
      <a:accent1>
        <a:srgbClr val="C00000"/>
      </a:accent1>
      <a:accent2>
        <a:srgbClr val="FFFF00"/>
      </a:accent2>
      <a:accent3>
        <a:srgbClr val="00B050"/>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ABC55BD2083E43A518D6567A201B2C" ma:contentTypeVersion="2" ma:contentTypeDescription="Create a new document." ma:contentTypeScope="" ma:versionID="dc0eb4aa74023a97d591f7d7123934ed">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B8BD931-F8BB-4AF0-9D05-43B623458E88}"/>
</file>

<file path=customXml/itemProps2.xml><?xml version="1.0" encoding="utf-8"?>
<ds:datastoreItem xmlns:ds="http://schemas.openxmlformats.org/officeDocument/2006/customXml" ds:itemID="{5784BF78-7E0C-41ED-B3E9-F2C514A972E5}"/>
</file>

<file path=customXml/itemProps3.xml><?xml version="1.0" encoding="utf-8"?>
<ds:datastoreItem xmlns:ds="http://schemas.openxmlformats.org/officeDocument/2006/customXml" ds:itemID="{3A8B5BFB-AEAF-41E5-9C7B-3EC33474A31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Kaymie Owen</dc:creator>
  <dcterms:created xsi:type="dcterms:W3CDTF">2016-09-20T17:05:11Z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0x01010083ABC55BD2083E43A518D6567A201B2C</vt:lpwstr>
  </property>
</Properties>
</file>